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2" r:id="rId1"/>
  </p:sldMasterIdLst>
  <p:notesMasterIdLst>
    <p:notesMasterId r:id="rId18"/>
  </p:notesMasterIdLst>
  <p:handoutMasterIdLst>
    <p:handoutMasterId r:id="rId19"/>
  </p:handoutMasterIdLst>
  <p:sldIdLst>
    <p:sldId id="258" r:id="rId2"/>
    <p:sldId id="259" r:id="rId3"/>
    <p:sldId id="578" r:id="rId4"/>
    <p:sldId id="581" r:id="rId5"/>
    <p:sldId id="586" r:id="rId6"/>
    <p:sldId id="589" r:id="rId7"/>
    <p:sldId id="591" r:id="rId8"/>
    <p:sldId id="596" r:id="rId9"/>
    <p:sldId id="592" r:id="rId10"/>
    <p:sldId id="598" r:id="rId11"/>
    <p:sldId id="599" r:id="rId12"/>
    <p:sldId id="604" r:id="rId13"/>
    <p:sldId id="600" r:id="rId14"/>
    <p:sldId id="602" r:id="rId15"/>
    <p:sldId id="603" r:id="rId16"/>
    <p:sldId id="605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C048DFA-E6F9-9F4F-9DB1-604C8E7A1C1F}">
          <p14:sldIdLst>
            <p14:sldId id="258"/>
            <p14:sldId id="259"/>
            <p14:sldId id="578"/>
            <p14:sldId id="581"/>
            <p14:sldId id="586"/>
            <p14:sldId id="589"/>
            <p14:sldId id="591"/>
            <p14:sldId id="596"/>
            <p14:sldId id="592"/>
            <p14:sldId id="598"/>
            <p14:sldId id="599"/>
            <p14:sldId id="604"/>
            <p14:sldId id="600"/>
            <p14:sldId id="602"/>
            <p14:sldId id="603"/>
            <p14:sldId id="6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75" autoAdjust="0"/>
    <p:restoredTop sz="96247" autoAdjust="0"/>
  </p:normalViewPr>
  <p:slideViewPr>
    <p:cSldViewPr snapToGrid="0" snapToObjects="1">
      <p:cViewPr>
        <p:scale>
          <a:sx n="100" d="100"/>
          <a:sy n="100" d="100"/>
        </p:scale>
        <p:origin x="1788" y="2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42"/>
    </p:cViewPr>
  </p:sorterViewPr>
  <p:notesViewPr>
    <p:cSldViewPr snapToGrid="0" snapToObjects="1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507C33-6055-6818-108A-1878B0D811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9ECB2C-62D2-7185-D037-08A7FD57E8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38C4-CD1A-4C2E-84C0-F725A5EEA1A1}" type="datetimeFigureOut">
              <a:rPr lang="en-GB" smtClean="0"/>
              <a:t>03/01/2026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CDE357-C3FE-E201-8A9A-64E56E429B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5E61A-B793-EC07-1D3E-0E3007BE4E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EB5D21-BED2-48FB-A6FC-486221C264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31080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3E57C-7A75-4E1B-9C9D-A97DC44D4172}" type="datetimeFigureOut">
              <a:rPr lang="en-GB" smtClean="0"/>
              <a:t>03/01/2026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3E0B1-0C21-4B1F-9036-D8F2F07291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3470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7052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F46960-5967-5840-B330-2ECD3C492C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608"/>
            <a:ext cx="9142570" cy="685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59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5DD430-9727-C844-A598-26063C75DE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0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4E27B-905F-8D4A-843C-3474D8580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6C56AE-3A23-1C42-844F-6CF0A6D924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04403AFC-BAD3-6842-84A1-706291FF1B09}"/>
              </a:ext>
            </a:extLst>
          </p:cNvPr>
          <p:cNvSpPr txBox="1">
            <a:spLocks/>
          </p:cNvSpPr>
          <p:nvPr userDrawn="1"/>
        </p:nvSpPr>
        <p:spPr>
          <a:xfrm>
            <a:off x="515438" y="81797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8E6AF9C-A5C0-3B4D-AE1C-1AB44F072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4413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999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Statistical analysis Presentation - PP24589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1D78-A4CE-4E8D-8E38-CF9315FA16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884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42E2965-B75C-DEB4-7D32-17FA582F54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8F745B4-25BB-E73F-BDDE-EAD45F9B3A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Statistical analysis Presentation - PP24589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CD87FDD-C385-EDB2-F52A-4D5B201B14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35FA02-3CF5-E143-B23D-405388B8D9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6883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body" idx="1"/>
          </p:nvPr>
        </p:nvSpPr>
        <p:spPr>
          <a:xfrm>
            <a:off x="615137" y="1045411"/>
            <a:ext cx="775811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171446" marR="0" lvl="0" indent="-857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1350" b="0" i="0" u="none" strike="noStrike" cap="none">
                <a:solidFill>
                  <a:schemeClr val="dk2"/>
                </a:solidFill>
                <a:latin typeface="Montserrat Medium" panose="00000600000000000000" pitchFamily="50" charset="0"/>
                <a:ea typeface="Montserrat Medium" panose="00000600000000000000" pitchFamily="50" charset="0"/>
                <a:cs typeface="Montserrat Medium" panose="00000600000000000000" pitchFamily="50" charset="0"/>
                <a:sym typeface="Lato Light"/>
              </a:defRPr>
            </a:lvl1pPr>
            <a:lvl2pPr marL="342892" marR="0" lvl="1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514337" marR="0" lvl="2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685783" marR="0" lvl="3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857228" marR="0" lvl="4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1028675" marR="0" lvl="5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0120" marR="0" lvl="6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566" marR="0" lvl="7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543012" marR="0" lvl="8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615137" y="361951"/>
            <a:ext cx="7758113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800"/>
              <a:buFont typeface="Lato"/>
              <a:buNone/>
              <a:defRPr sz="3300" b="1" i="0" u="none" strike="noStrike" cap="none">
                <a:solidFill>
                  <a:schemeClr val="dk2"/>
                </a:solidFill>
                <a:latin typeface="Montserrat" panose="02000505000000020004" pitchFamily="2" charset="0"/>
                <a:ea typeface="Montserrat" panose="02000505000000020004" pitchFamily="2" charset="0"/>
                <a:cs typeface="Montserrat" panose="02000505000000020004" pitchFamily="2" charset="0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9pPr>
          </a:lstStyle>
          <a:p>
            <a:endParaRPr dirty="0"/>
          </a:p>
        </p:txBody>
      </p:sp>
      <p:cxnSp>
        <p:nvCxnSpPr>
          <p:cNvPr id="15" name="Google Shape;15;p3"/>
          <p:cNvCxnSpPr/>
          <p:nvPr/>
        </p:nvCxnSpPr>
        <p:spPr>
          <a:xfrm>
            <a:off x="503930" y="457204"/>
            <a:ext cx="0" cy="809807"/>
          </a:xfrm>
          <a:prstGeom prst="straightConnector1">
            <a:avLst/>
          </a:prstGeom>
          <a:noFill/>
          <a:ln w="889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032" b="-1"/>
          <a:stretch/>
        </p:blipFill>
        <p:spPr>
          <a:xfrm>
            <a:off x="0" y="6052931"/>
            <a:ext cx="9144000" cy="80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6499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pos="7152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orient="horz" pos="28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3654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3" r:id="rId2"/>
    <p:sldLayoutId id="2147483666" r:id="rId3"/>
    <p:sldLayoutId id="2147483667" r:id="rId4"/>
    <p:sldLayoutId id="2147483669" r:id="rId5"/>
    <p:sldLayoutId id="2147483670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5D9DC-0E2E-E441-A202-9918A6F2F6BA}"/>
              </a:ext>
            </a:extLst>
          </p:cNvPr>
          <p:cNvSpPr txBox="1">
            <a:spLocks/>
          </p:cNvSpPr>
          <p:nvPr/>
        </p:nvSpPr>
        <p:spPr>
          <a:xfrm>
            <a:off x="685800" y="1756981"/>
            <a:ext cx="7772400" cy="6460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METHODS AND PROFESSIONAL PRACTICE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Economic Crisis Prediction</a:t>
            </a:r>
          </a:p>
          <a:p>
            <a:pPr algn="ctr"/>
            <a:endParaRPr lang="en-GB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Proposal Presentation</a:t>
            </a:r>
          </a:p>
          <a:p>
            <a:pPr algn="ctr"/>
            <a:endParaRPr lang="en-GB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Improving the Trade-off Between Interpretability and Statistical Accuracy in ML-Enhanced Crisis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433A97-FCB8-7341-A18D-D171B3A5AD4E}"/>
              </a:ext>
            </a:extLst>
          </p:cNvPr>
          <p:cNvSpPr txBox="1">
            <a:spLocks/>
          </p:cNvSpPr>
          <p:nvPr/>
        </p:nvSpPr>
        <p:spPr>
          <a:xfrm>
            <a:off x="397714" y="5308242"/>
            <a:ext cx="7772400" cy="649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6000" kern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1" dirty="0">
                <a:solidFill>
                  <a:schemeClr val="bg1"/>
                </a:solidFill>
              </a:rPr>
              <a:t>Pavlos Papachristos</a:t>
            </a:r>
          </a:p>
          <a:p>
            <a:r>
              <a:rPr lang="en-GB" sz="1200" b="1" dirty="0">
                <a:solidFill>
                  <a:schemeClr val="bg1"/>
                </a:solidFill>
              </a:rPr>
              <a:t>MSc Artificial Intelligence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PP24589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GB" sz="1200" dirty="0">
                <a:solidFill>
                  <a:schemeClr val="bg1"/>
                </a:solidFill>
              </a:rPr>
              <a:t>January 2026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5B212-23F3-0942-89E4-2FB419A91ED9}"/>
              </a:ext>
            </a:extLst>
          </p:cNvPr>
          <p:cNvSpPr txBox="1"/>
          <p:nvPr/>
        </p:nvSpPr>
        <p:spPr>
          <a:xfrm>
            <a:off x="2412274" y="32482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32"/>
    </mc:Choice>
    <mc:Fallback xmlns="">
      <p:transition spd="slow" advTm="1923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6324EDB-E7F7-962E-055E-C107D61638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7898217"/>
              </p:ext>
            </p:extLst>
          </p:nvPr>
        </p:nvGraphicFramePr>
        <p:xfrm>
          <a:off x="226422" y="1699705"/>
          <a:ext cx="8456024" cy="3386692"/>
        </p:xfrm>
        <a:graphic>
          <a:graphicData uri="http://schemas.openxmlformats.org/drawingml/2006/table">
            <a:tbl>
              <a:tblPr firstRow="1" firstCol="1" bandRow="1"/>
              <a:tblGrid>
                <a:gridCol w="2114006">
                  <a:extLst>
                    <a:ext uri="{9D8B030D-6E8A-4147-A177-3AD203B41FA5}">
                      <a16:colId xmlns:a16="http://schemas.microsoft.com/office/drawing/2014/main" val="3014520160"/>
                    </a:ext>
                  </a:extLst>
                </a:gridCol>
                <a:gridCol w="2114006">
                  <a:extLst>
                    <a:ext uri="{9D8B030D-6E8A-4147-A177-3AD203B41FA5}">
                      <a16:colId xmlns:a16="http://schemas.microsoft.com/office/drawing/2014/main" val="1565868800"/>
                    </a:ext>
                  </a:extLst>
                </a:gridCol>
                <a:gridCol w="2114006">
                  <a:extLst>
                    <a:ext uri="{9D8B030D-6E8A-4147-A177-3AD203B41FA5}">
                      <a16:colId xmlns:a16="http://schemas.microsoft.com/office/drawing/2014/main" val="1907227366"/>
                    </a:ext>
                  </a:extLst>
                </a:gridCol>
                <a:gridCol w="2114006">
                  <a:extLst>
                    <a:ext uri="{9D8B030D-6E8A-4147-A177-3AD203B41FA5}">
                      <a16:colId xmlns:a16="http://schemas.microsoft.com/office/drawing/2014/main" val="2398510579"/>
                    </a:ext>
                  </a:extLst>
                </a:gridCol>
              </a:tblGrid>
              <a:tr h="1353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FFFFFF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Visualization Technique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FFFFFF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Application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FFFFFF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Key Strengths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FFFFFF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Limitations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5916756"/>
                  </a:ext>
                </a:extLst>
              </a:tr>
              <a:tr h="10531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Time-Series Charts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Tracking indicator trends over time for individual macro-financial indicators (e.g., credit growth, debt ratios).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Intuitive—everyone understands lines going up or down</a:t>
                      </a:r>
                      <a:b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Clear communication with non-technical audiences</a:t>
                      </a:r>
                      <a:b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Effective for showing temporal patterns</a:t>
                      </a:r>
                      <a:b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Easy to identify trend breaks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Limited to single indicators.</a:t>
                      </a:r>
                      <a:b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Miss multivariate interactions (e.g., credit booms + current account deficits).</a:t>
                      </a:r>
                      <a:b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Poor representation of complex relationships.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7740461"/>
                  </a:ext>
                </a:extLst>
              </a:tr>
              <a:tr h="80508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Heat Maps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Pattern recognition across multiple dimensions (e.g., country-crisis matrices).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Compress centuries of data into visual patterns</a:t>
                      </a:r>
                      <a:b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Reveal recurring crisis templates</a:t>
                      </a:r>
                      <a:b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Effective for comparative analysis</a:t>
                      </a:r>
                      <a:b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High information density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Temporal dynamics lost—see patterns but not sequence</a:t>
                      </a:r>
                      <a:br>
                        <a:rPr lang="en-US" sz="105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Static representation limits understanding</a:t>
                      </a:r>
                      <a:br>
                        <a:rPr lang="en-US" sz="105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Risk of oversimplification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5844015"/>
                  </a:ext>
                </a:extLst>
              </a:tr>
              <a:tr h="102677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Interactive Dashboards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Flexible exploration of multi-dimensional data </a:t>
                      </a:r>
                      <a:r>
                        <a:rPr lang="en-US" sz="105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 scenario analysis.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Enable drill-down by region, time, sector</a:t>
                      </a:r>
                      <a:b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Support hypothesis testing</a:t>
                      </a:r>
                      <a:b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Allow customized views</a:t>
                      </a:r>
                      <a:b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Facilitate real-time monitoring.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Risk of visual p-hacking: find patterns in noise (Few, 2009)</a:t>
                      </a:r>
                      <a:b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Requires user expertise</a:t>
                      </a:r>
                      <a:b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</a:b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• Limited validation of decision improvement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3819" marR="63819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865036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DB91E4F-1485-7C3A-5237-0BA198ED6826}"/>
              </a:ext>
            </a:extLst>
          </p:cNvPr>
          <p:cNvSpPr txBox="1"/>
          <p:nvPr/>
        </p:nvSpPr>
        <p:spPr>
          <a:xfrm>
            <a:off x="226422" y="5158295"/>
            <a:ext cx="8456024" cy="158960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/>
              <a:t>Traditional visualization techniques form the foundation of crisis monitoring systems used globally by the IMF, BIS, and central banks.</a:t>
            </a:r>
            <a:endParaRPr lang="en-GB" sz="1100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/>
              <a:t>Time-series charts pioneered by Claessens &amp; Kose (2014) show that steepening slopes in credit growth reliably precede crises.</a:t>
            </a:r>
            <a:endParaRPr lang="en-GB" sz="1100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/>
              <a:t>Heat maps, developed by Reinhart &amp; Rogoff (2009), compress eight centuries of financial crisis data into visual patterns.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/>
              <a:t>Each approach offers distinct advantages well for low-dimensional analysis but scale poorly to complex, high-dimensional data.</a:t>
            </a:r>
            <a:endParaRPr lang="en-GB" sz="11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/>
              <a:t>These limitations motivate the integration of </a:t>
            </a:r>
            <a:r>
              <a:rPr lang="en-US" sz="1100" b="1" dirty="0"/>
              <a:t>explainable AI</a:t>
            </a:r>
            <a:r>
              <a:rPr lang="en-US" sz="1100" dirty="0"/>
              <a:t> with advanced visual analytics—</a:t>
            </a:r>
            <a:r>
              <a:rPr lang="en-US" sz="1100" b="1" dirty="0"/>
              <a:t>bridging interpretability and accuracy</a:t>
            </a:r>
            <a:r>
              <a:rPr lang="en-US" sz="1100" dirty="0"/>
              <a:t> rather than forcing a choice between them.</a:t>
            </a:r>
            <a:endParaRPr lang="en-GB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AA2BFB-F2C8-20F3-10BC-2F698C3871CB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10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E91E9B-73C3-AE8C-5885-67EC41112089}"/>
              </a:ext>
            </a:extLst>
          </p:cNvPr>
          <p:cNvSpPr txBox="1"/>
          <p:nvPr/>
        </p:nvSpPr>
        <p:spPr>
          <a:xfrm>
            <a:off x="1689464" y="539931"/>
            <a:ext cx="699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Traditional </a:t>
            </a:r>
            <a:r>
              <a:rPr lang="en-US" b="1" dirty="0" err="1">
                <a:solidFill>
                  <a:srgbClr val="002060"/>
                </a:solidFill>
                <a:latin typeface="arial" panose="020B0604020202020204" pitchFamily="34" charset="0"/>
              </a:rPr>
              <a:t>Visualisation</a:t>
            </a: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 Techniques</a:t>
            </a:r>
            <a:endParaRPr lang="en-GB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438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85E03-516F-59A5-4BE4-8218E2A2B847}"/>
              </a:ext>
            </a:extLst>
          </p:cNvPr>
          <p:cNvSpPr txBox="1"/>
          <p:nvPr/>
        </p:nvSpPr>
        <p:spPr>
          <a:xfrm>
            <a:off x="1645920" y="531223"/>
            <a:ext cx="699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Real-World Implementation &amp; Critical Gaps</a:t>
            </a:r>
            <a:endParaRPr lang="en-GB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7E28EF-C354-1F7A-DCD9-FC6E101A0C75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11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707D56B-A617-043C-AD18-E0080C9A11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121561"/>
              </p:ext>
            </p:extLst>
          </p:nvPr>
        </p:nvGraphicFramePr>
        <p:xfrm>
          <a:off x="156755" y="1690104"/>
          <a:ext cx="4746171" cy="3381018"/>
        </p:xfrm>
        <a:graphic>
          <a:graphicData uri="http://schemas.openxmlformats.org/drawingml/2006/table">
            <a:tbl>
              <a:tblPr firstRow="1" firstCol="1" bandRow="1"/>
              <a:tblGrid>
                <a:gridCol w="1582057">
                  <a:extLst>
                    <a:ext uri="{9D8B030D-6E8A-4147-A177-3AD203B41FA5}">
                      <a16:colId xmlns:a16="http://schemas.microsoft.com/office/drawing/2014/main" val="1863530694"/>
                    </a:ext>
                  </a:extLst>
                </a:gridCol>
                <a:gridCol w="1582057">
                  <a:extLst>
                    <a:ext uri="{9D8B030D-6E8A-4147-A177-3AD203B41FA5}">
                      <a16:colId xmlns:a16="http://schemas.microsoft.com/office/drawing/2014/main" val="3476187247"/>
                    </a:ext>
                  </a:extLst>
                </a:gridCol>
                <a:gridCol w="1582057">
                  <a:extLst>
                    <a:ext uri="{9D8B030D-6E8A-4147-A177-3AD203B41FA5}">
                      <a16:colId xmlns:a16="http://schemas.microsoft.com/office/drawing/2014/main" val="3260365472"/>
                    </a:ext>
                  </a:extLst>
                </a:gridCol>
              </a:tblGrid>
              <a:tr h="37325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FFFFFF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Feature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FFFFFF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IMF Financial Soundness Indicators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FFFFFF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ESRB Risk Dashboard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68403"/>
                  </a:ext>
                </a:extLst>
              </a:tr>
              <a:tr h="19144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Geographic Coverage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200+ countries globally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19 Eurozone countries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8802834"/>
                  </a:ext>
                </a:extLst>
              </a:tr>
              <a:tr h="37325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Indicator Scope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40+ macro-financial indicators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Network analysis + macro indicators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8387807"/>
                  </a:ext>
                </a:extLst>
              </a:tr>
              <a:tr h="37325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Primary Focus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Global comparability and standardization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Systemic risk and contagion pathways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0414739"/>
                  </a:ext>
                </a:extLst>
              </a:tr>
              <a:tr h="37325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Analytical Approach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Individual country vulnerability assessment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Network-based interconnection analysis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410731"/>
                  </a:ext>
                </a:extLst>
              </a:tr>
              <a:tr h="7577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Key Strength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Breadth: identifies vulnerable countries relative to peers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Depth: reveals how institutional interconnections create contagion risk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462638"/>
                  </a:ext>
                </a:extLst>
              </a:tr>
              <a:tr h="56552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Visualization Type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Time-series dashboards, heat maps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Network graphs, interactive node-link diagrams</a:t>
                      </a:r>
                      <a:endParaRPr lang="en-GB" sz="105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5159885"/>
                  </a:ext>
                </a:extLst>
              </a:tr>
              <a:tr h="37325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Gothic" panose="020B0609070205080204" pitchFamily="49" charset="-128"/>
                          <a:cs typeface="Times New Roman" panose="02020603050405020304" pitchFamily="18" charset="0"/>
                        </a:rPr>
                        <a:t>Critical Limitation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Lacks rigorous validation against holdout data.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Lacks rigorous validation against holdout data</a:t>
                      </a:r>
                      <a:endParaRPr lang="en-GB" sz="1050" dirty="0">
                        <a:effectLst/>
                        <a:latin typeface="+mn-lt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F81B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9249044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87A3C9E9-68B2-8E4F-E902-2EAFC3C3F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012" y="1690105"/>
            <a:ext cx="3997234" cy="29428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A8F05D-26A2-A65A-BACB-D0D36BEA7086}"/>
              </a:ext>
            </a:extLst>
          </p:cNvPr>
          <p:cNvSpPr txBox="1"/>
          <p:nvPr/>
        </p:nvSpPr>
        <p:spPr>
          <a:xfrm>
            <a:off x="4990012" y="4563291"/>
            <a:ext cx="399723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1" dirty="0"/>
              <a:t>Figure 6: </a:t>
            </a:r>
            <a:r>
              <a:rPr lang="en-US" sz="900" i="1" dirty="0"/>
              <a:t>Interbank lending network showing systemic risk propagation pathways. The network reveals systemically important financial institutions('too large’ to fail) through centrality measures (Battiston et.al. (2012).</a:t>
            </a:r>
            <a:endParaRPr lang="en-GB" sz="9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09815E-F28D-E6A5-2F0F-7113752BD040}"/>
              </a:ext>
            </a:extLst>
          </p:cNvPr>
          <p:cNvSpPr txBox="1"/>
          <p:nvPr/>
        </p:nvSpPr>
        <p:spPr>
          <a:xfrm>
            <a:off x="120696" y="5142236"/>
            <a:ext cx="8725988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rgbClr val="FF0000"/>
                </a:solidFill>
              </a:rPr>
              <a:t>Critical validation gap: </a:t>
            </a:r>
            <a:r>
              <a:rPr lang="en-US" sz="1050" b="1" dirty="0"/>
              <a:t>Neither system provides rigorous evidence of predictive accuracy on holdout data, highlighting the need for evidence-based evaluation frameworks.</a:t>
            </a:r>
            <a:endParaRPr lang="en-GB" sz="1050" b="1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050" dirty="0"/>
              <a:t>Major financial institutions implement visualization-based crisis monitoring, revealing both the promise and practical limitations of translating research into operational systems.</a:t>
            </a:r>
            <a:endParaRPr lang="en-GB" sz="105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050" dirty="0"/>
              <a:t>The IMF prioritizes breadth—200 countries, 40+ indicators, ensuring global comparability and standardization, making it excellent for identifying which countries look vulnerable relative to peers.</a:t>
            </a:r>
            <a:endParaRPr lang="en-GB" sz="105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050" dirty="0"/>
              <a:t>The ESRB prioritizes depth—focused on 19 Eurozone countries but incorporates network analysis showing how institutional interconnections create contagion pathways.</a:t>
            </a:r>
            <a:endParaRPr lang="en-GB" sz="105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050" dirty="0"/>
              <a:t>Network visualization reveals "too central to fail" institutions where failure would trigger cascading systemic collapse.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1828528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82351E-307E-2763-A495-30FC283DD5DE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12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86DB67-D793-DFCD-0F80-EB082FB884BE}"/>
              </a:ext>
            </a:extLst>
          </p:cNvPr>
          <p:cNvSpPr txBox="1"/>
          <p:nvPr/>
        </p:nvSpPr>
        <p:spPr>
          <a:xfrm>
            <a:off x="1645920" y="531223"/>
            <a:ext cx="699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COVID-19 Crisis: Early Warning System Validation</a:t>
            </a:r>
            <a:endParaRPr lang="en-GB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C318D-AAA5-AE84-60D5-96B474427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18" y="1999642"/>
            <a:ext cx="7288257" cy="29286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0E2705-66A7-8FF0-9424-BDA359BB8EE3}"/>
              </a:ext>
            </a:extLst>
          </p:cNvPr>
          <p:cNvSpPr txBox="1"/>
          <p:nvPr/>
        </p:nvSpPr>
        <p:spPr>
          <a:xfrm>
            <a:off x="627018" y="4909212"/>
            <a:ext cx="7288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1" dirty="0"/>
              <a:t>Figure 7: </a:t>
            </a:r>
            <a:r>
              <a:rPr lang="en-US" sz="900" i="1" dirty="0"/>
              <a:t>COVID-19 impact on credit markets and central bank liquidity. Source: BIS (2024)</a:t>
            </a:r>
            <a:endParaRPr lang="en-GB" sz="9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8F2646-7EF9-A38E-51AE-B340B036610E}"/>
              </a:ext>
            </a:extLst>
          </p:cNvPr>
          <p:cNvSpPr txBox="1"/>
          <p:nvPr/>
        </p:nvSpPr>
        <p:spPr>
          <a:xfrm>
            <a:off x="266700" y="1695420"/>
            <a:ext cx="8543925" cy="2616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The COVID-19 pandemic demonstrates the critical need for interpretable early warning systems capable of detecting rapid credit market decline</a:t>
            </a:r>
            <a:endParaRPr lang="en-GB" sz="1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F3FB02-7FE3-18A2-8757-F0FC85C68851}"/>
              </a:ext>
            </a:extLst>
          </p:cNvPr>
          <p:cNvSpPr txBox="1"/>
          <p:nvPr/>
        </p:nvSpPr>
        <p:spPr>
          <a:xfrm>
            <a:off x="457200" y="5149569"/>
            <a:ext cx="8353425" cy="9387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Crisis Dynamics: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Credit growth: 12.5% → negative (one quarter)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Central bank liquidity: 100 → 200+ index (unprecedented intervention)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Traditional systems: Detected crisis only after onset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Recovery timeline: 12+ quarters of sustained policy support</a:t>
            </a:r>
            <a:endParaRPr lang="en-GB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7BC16C-3FFB-34F7-4D6A-DAADF5D425DC}"/>
              </a:ext>
            </a:extLst>
          </p:cNvPr>
          <p:cNvSpPr txBox="1"/>
          <p:nvPr/>
        </p:nvSpPr>
        <p:spPr>
          <a:xfrm>
            <a:off x="457199" y="6140283"/>
            <a:ext cx="8353425" cy="4308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Research Implications:</a:t>
            </a:r>
            <a:endParaRPr lang="en-GB" sz="1100" dirty="0"/>
          </a:p>
          <a:p>
            <a:r>
              <a:rPr lang="en-US" sz="1100" dirty="0"/>
              <a:t>Early warning systems must balance rapid detection, interpretable thresholds, and policymaker trust—the core focus of this research.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2843174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8F27AF-3BB9-246F-DF55-CADA35943047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13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1FACA9-2C3E-0652-71C4-CF32763F76A9}"/>
              </a:ext>
            </a:extLst>
          </p:cNvPr>
          <p:cNvSpPr txBox="1"/>
          <p:nvPr/>
        </p:nvSpPr>
        <p:spPr>
          <a:xfrm>
            <a:off x="1689464" y="539931"/>
            <a:ext cx="699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Research Questions &amp; Objectives</a:t>
            </a:r>
            <a:endParaRPr lang="en-GB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F674F4-E2CA-1BA9-19D9-B8FD1DFEED9F}"/>
              </a:ext>
            </a:extLst>
          </p:cNvPr>
          <p:cNvSpPr txBox="1"/>
          <p:nvPr/>
        </p:nvSpPr>
        <p:spPr>
          <a:xfrm>
            <a:off x="269966" y="1689462"/>
            <a:ext cx="841248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MAIN RESEARCH QUESTION</a:t>
            </a:r>
          </a:p>
          <a:p>
            <a:pPr algn="ctr"/>
            <a:r>
              <a:rPr lang="en-US" sz="1200" b="1" dirty="0"/>
              <a:t>How can explainable AI techniques and data </a:t>
            </a:r>
            <a:r>
              <a:rPr lang="en-US" sz="1200" b="1" dirty="0" err="1"/>
              <a:t>visualisation</a:t>
            </a:r>
            <a:r>
              <a:rPr lang="en-US" sz="1200" b="1" dirty="0"/>
              <a:t> improve the trade-off between interpretability and statistical accuracy in economic crisis prediction models?</a:t>
            </a:r>
            <a:endParaRPr lang="en-GB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757844-E5A3-B7AE-4C97-0B1A53D67719}"/>
              </a:ext>
            </a:extLst>
          </p:cNvPr>
          <p:cNvSpPr txBox="1"/>
          <p:nvPr/>
        </p:nvSpPr>
        <p:spPr>
          <a:xfrm>
            <a:off x="269966" y="2376755"/>
            <a:ext cx="8412480" cy="1554272"/>
          </a:xfrm>
          <a:prstGeom prst="rect">
            <a:avLst/>
          </a:prstGeom>
          <a:solidFill>
            <a:schemeClr val="bg2"/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 </a:t>
            </a:r>
            <a:r>
              <a:rPr lang="en-US" sz="1100" b="1" dirty="0"/>
              <a:t>1. Model Performance: </a:t>
            </a:r>
            <a:r>
              <a:rPr lang="en-US" sz="1100" dirty="0"/>
              <a:t>Maintaining Accuracy with Interpretability</a:t>
            </a:r>
            <a:endParaRPr lang="en-GB" sz="1100" dirty="0"/>
          </a:p>
          <a:p>
            <a:r>
              <a:rPr lang="en-US" sz="1100" dirty="0"/>
              <a:t>Can explainable AI techniques (SHAP, LIME) maintain predictive accuracy (AUC &gt;0.80) while enabling human interpretation of model decisions?</a:t>
            </a:r>
            <a:endParaRPr lang="en-GB" sz="1100" dirty="0"/>
          </a:p>
          <a:p>
            <a:r>
              <a:rPr lang="en-US" sz="1100" dirty="0"/>
              <a:t> </a:t>
            </a:r>
            <a:r>
              <a:rPr lang="en-US" sz="1100" b="1" dirty="0"/>
              <a:t>2. </a:t>
            </a:r>
            <a:r>
              <a:rPr lang="en-US" sz="1100" b="1" dirty="0" err="1"/>
              <a:t>Visualisation</a:t>
            </a:r>
            <a:r>
              <a:rPr lang="en-US" sz="1100" b="1" dirty="0"/>
              <a:t> Effectiveness: </a:t>
            </a:r>
            <a:r>
              <a:rPr lang="en-US" sz="1100" dirty="0"/>
              <a:t>Communicating Complex Outputs</a:t>
            </a:r>
            <a:endParaRPr lang="en-GB" sz="1100" dirty="0"/>
          </a:p>
          <a:p>
            <a:r>
              <a:rPr lang="en-US" sz="1100" dirty="0"/>
              <a:t>Which specific </a:t>
            </a:r>
            <a:r>
              <a:rPr lang="en-US" sz="1100" dirty="0" err="1"/>
              <a:t>visualisation</a:t>
            </a:r>
            <a:r>
              <a:rPr lang="en-US" sz="1100" dirty="0"/>
              <a:t> techniques (SHAP plots, partial dependence plots, temporal heatmaps) most effectively communicate model outputs to non-technical policymakers?</a:t>
            </a:r>
            <a:endParaRPr lang="en-GB" sz="1100" dirty="0"/>
          </a:p>
          <a:p>
            <a:r>
              <a:rPr lang="en-US" sz="1100" dirty="0"/>
              <a:t> </a:t>
            </a:r>
            <a:r>
              <a:rPr lang="en-US" sz="1100" b="1" dirty="0"/>
              <a:t>3. Policy Implementation: </a:t>
            </a:r>
            <a:r>
              <a:rPr lang="en-US" sz="1100" dirty="0"/>
              <a:t>Design Principles for Operational Systems</a:t>
            </a:r>
            <a:endParaRPr lang="en-GB" sz="1100" dirty="0"/>
          </a:p>
          <a:p>
            <a:r>
              <a:rPr lang="en-US" sz="1100" dirty="0"/>
              <a:t>What design principles </a:t>
            </a:r>
            <a:r>
              <a:rPr lang="en-US" sz="1100" dirty="0" err="1"/>
              <a:t>maximise</a:t>
            </a:r>
            <a:r>
              <a:rPr lang="en-US" sz="1100" dirty="0"/>
              <a:t> interpretability without sacrificing analytical rigor in operational early warning systems used by central banks and regulatory authorities?</a:t>
            </a:r>
            <a:endParaRPr lang="en-GB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96BDC3-D5C1-5AA2-4E02-C50102D360F3}"/>
              </a:ext>
            </a:extLst>
          </p:cNvPr>
          <p:cNvSpPr txBox="1"/>
          <p:nvPr/>
        </p:nvSpPr>
        <p:spPr>
          <a:xfrm>
            <a:off x="269966" y="3975402"/>
            <a:ext cx="8412480" cy="263149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RESEARCH AIM</a:t>
            </a:r>
            <a:endParaRPr lang="en-GB" sz="1100" dirty="0"/>
          </a:p>
          <a:p>
            <a:r>
              <a:rPr lang="en-US" sz="1100" dirty="0"/>
              <a:t>Develop an evidence-based framework demonstrating that high statistical accuracy and high interpretability are NOT mutually exclusive, through the integration of explainable AI (following </a:t>
            </a:r>
            <a:r>
              <a:rPr lang="en-US" sz="1100" dirty="0" err="1"/>
              <a:t>Ariu</a:t>
            </a:r>
            <a:r>
              <a:rPr lang="en-US" sz="1100" dirty="0"/>
              <a:t> et al. 2020) with strategic data </a:t>
            </a:r>
            <a:r>
              <a:rPr lang="en-US" sz="1100" dirty="0" err="1"/>
              <a:t>visualisation</a:t>
            </a:r>
            <a:r>
              <a:rPr lang="en-US" sz="1100" dirty="0"/>
              <a:t>.</a:t>
            </a:r>
          </a:p>
          <a:p>
            <a:endParaRPr lang="en-US" sz="1100" dirty="0"/>
          </a:p>
          <a:p>
            <a:pPr algn="ctr"/>
            <a:r>
              <a:rPr lang="en-US" sz="1100" b="1" dirty="0"/>
              <a:t>SPECIFIC RESEARCH OBJECTIVES</a:t>
            </a:r>
          </a:p>
          <a:p>
            <a:r>
              <a:rPr lang="en-US" sz="1100" b="1" dirty="0"/>
              <a:t>1. Systematic Literature Synthesis: </a:t>
            </a:r>
            <a:r>
              <a:rPr lang="en-US" sz="1100" dirty="0"/>
              <a:t>Conduct comprehensive review (1998-2025) of </a:t>
            </a:r>
            <a:r>
              <a:rPr lang="en-US" sz="1100" dirty="0" err="1"/>
              <a:t>visualisation</a:t>
            </a:r>
            <a:r>
              <a:rPr lang="en-US" sz="1100" dirty="0"/>
              <a:t> techniques in financial crisis prediction, establishing the current state of knowledge.</a:t>
            </a:r>
            <a:endParaRPr lang="en-GB" sz="1100" dirty="0"/>
          </a:p>
          <a:p>
            <a:r>
              <a:rPr lang="en-US" sz="1100" b="1" dirty="0"/>
              <a:t>2. Comparative Model Analysis: </a:t>
            </a:r>
            <a:r>
              <a:rPr lang="en-US" sz="1100" dirty="0"/>
              <a:t>Empirically compare traditional, ML, and explainable ML approaches using BIS/IMF data across 60+ countries (1980-2025), quantifying accuracy-interpretability trade-offs.</a:t>
            </a:r>
            <a:endParaRPr lang="en-GB" sz="1100" dirty="0"/>
          </a:p>
          <a:p>
            <a:r>
              <a:rPr lang="en-US" sz="1100" b="1" dirty="0"/>
              <a:t>3. </a:t>
            </a:r>
            <a:r>
              <a:rPr lang="en-US" sz="1100" b="1" dirty="0" err="1"/>
              <a:t>Visualisation</a:t>
            </a:r>
            <a:r>
              <a:rPr lang="en-US" sz="1100" b="1" dirty="0"/>
              <a:t> Design Framework: </a:t>
            </a:r>
            <a:r>
              <a:rPr lang="en-US" sz="1100" dirty="0"/>
              <a:t>Develop evidence-based design principles for interpretable ML-enhanced early warning dashboards that communicate complex model outputs effectively</a:t>
            </a:r>
            <a:endParaRPr lang="en-GB" sz="1100" dirty="0"/>
          </a:p>
          <a:p>
            <a:r>
              <a:rPr lang="en-US" sz="1100" b="1" dirty="0"/>
              <a:t>4. Stakeholder Validation: </a:t>
            </a:r>
            <a:r>
              <a:rPr lang="en-US" sz="1100" dirty="0"/>
              <a:t>Evaluate framework effectiveness through structured assessment with 8-12 risk management professionals from banking and regulatory sectors.</a:t>
            </a:r>
            <a:endParaRPr lang="en-GB" sz="1100" dirty="0"/>
          </a:p>
          <a:p>
            <a:r>
              <a:rPr lang="en-US" sz="1100" b="1" dirty="0"/>
              <a:t>5. Policy Recommendations: </a:t>
            </a:r>
            <a:r>
              <a:rPr lang="en-US" sz="1100" dirty="0"/>
              <a:t>Translate findings into actionable implementation guidelines for regulatory authorities (central banks, IMF, ESRB) with clear adoption pathways.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1080749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34D37A-8C4E-B19C-46F3-31401609E44E}"/>
              </a:ext>
            </a:extLst>
          </p:cNvPr>
          <p:cNvSpPr txBox="1"/>
          <p:nvPr/>
        </p:nvSpPr>
        <p:spPr>
          <a:xfrm>
            <a:off x="1689464" y="539931"/>
            <a:ext cx="699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Research Methodology &amp; Design</a:t>
            </a:r>
            <a:endParaRPr lang="en-GB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37B293-DB67-2F56-B6A1-91EF56BAD511}"/>
              </a:ext>
            </a:extLst>
          </p:cNvPr>
          <p:cNvSpPr txBox="1"/>
          <p:nvPr/>
        </p:nvSpPr>
        <p:spPr>
          <a:xfrm>
            <a:off x="133350" y="1697995"/>
            <a:ext cx="8877299" cy="2616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Methodological Approach: </a:t>
            </a:r>
            <a:r>
              <a:rPr lang="en-US" sz="1100" dirty="0"/>
              <a:t>Quantitative comparative analysis replicating and extending </a:t>
            </a:r>
            <a:r>
              <a:rPr lang="en-US" sz="1100" dirty="0" err="1"/>
              <a:t>Ariu</a:t>
            </a:r>
            <a:r>
              <a:rPr lang="en-US" sz="1100" dirty="0"/>
              <a:t> et al. (2020)</a:t>
            </a:r>
            <a:endParaRPr lang="en-GB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C3E91B-F1DA-FC42-8626-CD56BB189A48}"/>
              </a:ext>
            </a:extLst>
          </p:cNvPr>
          <p:cNvSpPr txBox="1"/>
          <p:nvPr/>
        </p:nvSpPr>
        <p:spPr>
          <a:xfrm>
            <a:off x="133350" y="2009775"/>
            <a:ext cx="4371975" cy="12772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1. Data Collection &amp; Preparation</a:t>
            </a:r>
            <a:endParaRPr lang="en-GB" sz="1100" dirty="0"/>
          </a:p>
          <a:p>
            <a:pPr lvl="0"/>
            <a:r>
              <a:rPr lang="en-US" sz="1100" dirty="0"/>
              <a:t>Dataset: BIS Financial Stability Indicators (1970-2024).</a:t>
            </a:r>
            <a:endParaRPr lang="en-GB" sz="1100" dirty="0"/>
          </a:p>
          <a:p>
            <a:pPr lvl="0"/>
            <a:r>
              <a:rPr lang="en-US" sz="1100" dirty="0"/>
              <a:t>Credit-to-GDP gaps, debt service ratios, property prices.</a:t>
            </a:r>
            <a:endParaRPr lang="en-GB" sz="1100" dirty="0"/>
          </a:p>
          <a:p>
            <a:pPr lvl="0"/>
            <a:r>
              <a:rPr lang="en-US" sz="1100" dirty="0"/>
              <a:t>43 advanced and emerging economies.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Crisis Definition</a:t>
            </a:r>
            <a:r>
              <a:rPr lang="en-US" sz="1100" dirty="0"/>
              <a:t>: IMF/BIS taxonomy - banking, currency, sovereign debt crises.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Feature Engineering</a:t>
            </a:r>
            <a:r>
              <a:rPr lang="en-US" sz="1100" dirty="0"/>
              <a:t>: 12-quarter rolling windows for leading indicators</a:t>
            </a:r>
            <a:endParaRPr lang="en-GB" sz="11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CB7FE8-9D2F-C590-9427-2C182C9D268F}"/>
              </a:ext>
            </a:extLst>
          </p:cNvPr>
          <p:cNvSpPr txBox="1"/>
          <p:nvPr/>
        </p:nvSpPr>
        <p:spPr>
          <a:xfrm>
            <a:off x="133350" y="3335045"/>
            <a:ext cx="4371975" cy="16158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2. Model Development Pipeline</a:t>
            </a:r>
            <a:endParaRPr lang="en-GB" sz="1100" dirty="0"/>
          </a:p>
          <a:p>
            <a:r>
              <a:rPr lang="en-US" sz="1100" i="1" u="sng" dirty="0"/>
              <a:t>Baseline Models (Replication):</a:t>
            </a:r>
            <a:endParaRPr lang="en-GB" sz="1100" u="sng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Logistic Regression (benchmark interpretability.)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Random Forest (ensemble baseline).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Neural Networks (accuracy benchmark).</a:t>
            </a:r>
            <a:endParaRPr lang="en-GB" sz="1100" dirty="0"/>
          </a:p>
          <a:p>
            <a:r>
              <a:rPr lang="en-US" sz="1100" i="1" u="sng" dirty="0"/>
              <a:t>Enhanced Models (Innovation):</a:t>
            </a:r>
            <a:endParaRPr lang="en-GB" sz="1100" u="sng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 err="1"/>
              <a:t>XGBoost</a:t>
            </a:r>
            <a:r>
              <a:rPr lang="en-US" sz="1100" dirty="0"/>
              <a:t> with SHAP explanations.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Attention-based LSTM with visualization layer.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Interpretable Neural Network ensemble.</a:t>
            </a:r>
            <a:endParaRPr lang="en-GB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FBF462-33D6-C8C8-1A19-52B7A6C96E48}"/>
              </a:ext>
            </a:extLst>
          </p:cNvPr>
          <p:cNvSpPr txBox="1"/>
          <p:nvPr/>
        </p:nvSpPr>
        <p:spPr>
          <a:xfrm>
            <a:off x="133350" y="5010567"/>
            <a:ext cx="4371975" cy="178510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3. Evaluation Framework</a:t>
            </a:r>
            <a:endParaRPr lang="en-GB" sz="1100" dirty="0"/>
          </a:p>
          <a:p>
            <a:r>
              <a:rPr lang="en-US" sz="1100" i="1" u="sng" dirty="0"/>
              <a:t>Statistical Accuracy:</a:t>
            </a:r>
            <a:endParaRPr lang="en-GB" sz="1100" u="sng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Area Under Curve (AUC-ROC)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Precision-Recall curves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Type I vs Type II error trade-offs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Target: Match or exceed </a:t>
            </a:r>
            <a:r>
              <a:rPr lang="en-US" sz="1100" dirty="0" err="1"/>
              <a:t>Ariu</a:t>
            </a:r>
            <a:r>
              <a:rPr lang="en-US" sz="1100" dirty="0"/>
              <a:t> et al. (0.81-0.87 AUC)</a:t>
            </a:r>
            <a:endParaRPr lang="en-GB" sz="1100" dirty="0"/>
          </a:p>
          <a:p>
            <a:r>
              <a:rPr lang="en-US" sz="1100" i="1" u="sng" dirty="0"/>
              <a:t>Interpretability Assessment:</a:t>
            </a:r>
            <a:endParaRPr lang="en-GB" sz="1100" u="sng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SHAP value extraction and ranking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Feature importance stability analysis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dirty="0"/>
              <a:t>Policy-relevant threshold identification</a:t>
            </a:r>
            <a:endParaRPr lang="en-GB" sz="11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CA6B9A-DB1F-79A0-CBE9-AE688237352C}"/>
              </a:ext>
            </a:extLst>
          </p:cNvPr>
          <p:cNvSpPr txBox="1"/>
          <p:nvPr/>
        </p:nvSpPr>
        <p:spPr>
          <a:xfrm>
            <a:off x="4638675" y="2009775"/>
            <a:ext cx="4371975" cy="12772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4. Visualization Enhancement Strategy</a:t>
            </a:r>
            <a:endParaRPr lang="en-GB" sz="1100" dirty="0"/>
          </a:p>
          <a:p>
            <a:r>
              <a:rPr lang="en-US" sz="1100" i="1" u="sng" dirty="0"/>
              <a:t>Traditional Methods:</a:t>
            </a:r>
            <a:endParaRPr lang="en-GB" sz="1100" u="sng" dirty="0"/>
          </a:p>
          <a:p>
            <a:pPr lvl="0"/>
            <a:r>
              <a:rPr lang="en-US" sz="1100" dirty="0"/>
              <a:t>Time-series decomposition with crisis annotations; Threshold heatmaps (Policy Maker view); Correlation matrices with temporal dynamics</a:t>
            </a:r>
            <a:endParaRPr lang="en-GB" sz="1100" dirty="0"/>
          </a:p>
          <a:p>
            <a:r>
              <a:rPr lang="en-US" sz="1100" i="1" u="sng" dirty="0"/>
              <a:t>Advanced Techniques:</a:t>
            </a:r>
            <a:endParaRPr lang="en-GB" sz="1100" u="sng" dirty="0"/>
          </a:p>
          <a:p>
            <a:pPr lvl="0"/>
            <a:r>
              <a:rPr lang="en-US" sz="1100" dirty="0"/>
              <a:t>3D PCA projections of crisis states; Interactive dashboards (Dash framework); Network analysis of indicator</a:t>
            </a:r>
            <a:endParaRPr lang="en-GB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FD524-139B-643F-7682-8947ECB40C80}"/>
              </a:ext>
            </a:extLst>
          </p:cNvPr>
          <p:cNvSpPr txBox="1"/>
          <p:nvPr/>
        </p:nvSpPr>
        <p:spPr>
          <a:xfrm>
            <a:off x="4638675" y="3354095"/>
            <a:ext cx="4371975" cy="158960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5. Expected Deliverables</a:t>
            </a:r>
          </a:p>
          <a:p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u="sng" dirty="0"/>
              <a:t>Working prototype</a:t>
            </a:r>
            <a:r>
              <a:rPr lang="en-US" sz="1100" dirty="0"/>
              <a:t>: Interactive early warning dashboard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u="sng" dirty="0"/>
              <a:t>Comparative analysis: </a:t>
            </a:r>
            <a:r>
              <a:rPr lang="en-US" sz="1100" dirty="0"/>
              <a:t>Traditional vs ML-enhanced approaches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u="sng" dirty="0"/>
              <a:t>Policy framework: </a:t>
            </a:r>
            <a:r>
              <a:rPr lang="en-US" sz="1100" dirty="0"/>
              <a:t>Interpretable threshold recommendations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u="sng" dirty="0"/>
              <a:t>Technical documentation: </a:t>
            </a:r>
            <a:r>
              <a:rPr lang="en-US" sz="1100" dirty="0"/>
              <a:t>Replication package with code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B3BA94-32A1-8671-0A0D-50BC3B1A9490}"/>
              </a:ext>
            </a:extLst>
          </p:cNvPr>
          <p:cNvSpPr txBox="1"/>
          <p:nvPr/>
        </p:nvSpPr>
        <p:spPr>
          <a:xfrm>
            <a:off x="4638675" y="4994863"/>
            <a:ext cx="4371975" cy="17851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Limitations &amp; Risk Mitigation</a:t>
            </a:r>
          </a:p>
          <a:p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Data availability</a:t>
            </a:r>
            <a:r>
              <a:rPr lang="en-US" sz="1100" dirty="0"/>
              <a:t>: Backup dataset from IMF IFS if BIS access limited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Computational constraints</a:t>
            </a:r>
            <a:r>
              <a:rPr lang="en-US" sz="1100" dirty="0"/>
              <a:t>: Cloud resources (Google </a:t>
            </a:r>
            <a:r>
              <a:rPr lang="en-US" sz="1100" dirty="0" err="1"/>
              <a:t>Colab</a:t>
            </a:r>
            <a:r>
              <a:rPr lang="en-US" sz="1100" dirty="0"/>
              <a:t> Pro) for model training</a:t>
            </a:r>
            <a:endParaRPr lang="en-GB" sz="11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Time constraints</a:t>
            </a:r>
            <a:r>
              <a:rPr lang="en-US" sz="1100" dirty="0"/>
              <a:t>: Modular development allows incremental delivery.</a:t>
            </a:r>
          </a:p>
          <a:p>
            <a:pPr lvl="0"/>
            <a:endParaRPr lang="en-US" sz="1100" dirty="0"/>
          </a:p>
          <a:p>
            <a:pPr lvl="0"/>
            <a:endParaRPr lang="en-US" sz="1100" dirty="0"/>
          </a:p>
          <a:p>
            <a:pPr lvl="0"/>
            <a:endParaRPr lang="en-US" sz="1100" dirty="0"/>
          </a:p>
          <a:p>
            <a:pPr lvl="0"/>
            <a:endParaRPr lang="en-GB" sz="11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C81518-1DDD-FA33-3D49-66C5E8186A3B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532840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2B7C03-60A9-7248-25EE-AED700EE652E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15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136C5-83F8-32C5-C576-8CBCEC6CC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1" y="1716446"/>
            <a:ext cx="8582024" cy="2760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646FDD-76DC-B0BE-7F45-96841E921C88}"/>
              </a:ext>
            </a:extLst>
          </p:cNvPr>
          <p:cNvSpPr txBox="1"/>
          <p:nvPr/>
        </p:nvSpPr>
        <p:spPr>
          <a:xfrm>
            <a:off x="1689464" y="539931"/>
            <a:ext cx="699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Project Timeline &amp; Expected Outcomes</a:t>
            </a:r>
            <a:endParaRPr lang="en-GB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042F6C-E57A-241E-043C-8B2DA4CEF01D}"/>
              </a:ext>
            </a:extLst>
          </p:cNvPr>
          <p:cNvSpPr txBox="1"/>
          <p:nvPr/>
        </p:nvSpPr>
        <p:spPr>
          <a:xfrm>
            <a:off x="228601" y="4583360"/>
            <a:ext cx="4610102" cy="21959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b="1" dirty="0"/>
              <a:t>Key Deliverables</a:t>
            </a:r>
            <a:endParaRPr lang="en-GB" sz="1050" dirty="0"/>
          </a:p>
          <a:p>
            <a:r>
              <a:rPr lang="en-US" sz="1050" b="1" dirty="0"/>
              <a:t>1. Working Prototype</a:t>
            </a:r>
            <a:endParaRPr lang="en-GB" sz="1050" dirty="0"/>
          </a:p>
          <a:p>
            <a:pPr marL="171450" indent="-171450">
              <a:buFontTx/>
              <a:buChar char="-"/>
            </a:pPr>
            <a:r>
              <a:rPr lang="en-US" sz="1050" dirty="0"/>
              <a:t>Interactive early warning dashboard (Python based) with crisis probability visualization and real-time indicator tracking.</a:t>
            </a:r>
            <a:endParaRPr lang="en-GB" sz="1070" dirty="0"/>
          </a:p>
          <a:p>
            <a:r>
              <a:rPr lang="en-US" sz="1070" b="1" dirty="0"/>
              <a:t>2. Comparative Analysis</a:t>
            </a:r>
            <a:endParaRPr lang="en-GB" sz="1070" dirty="0"/>
          </a:p>
          <a:p>
            <a:r>
              <a:rPr lang="en-US" sz="1050" dirty="0"/>
              <a:t>- Systematic evaluation: Traditional models vs ML-enhanced approaches.</a:t>
            </a:r>
            <a:endParaRPr lang="en-GB" sz="1050" dirty="0"/>
          </a:p>
          <a:p>
            <a:pPr marL="171450" indent="-171450">
              <a:buFontTx/>
              <a:buChar char="-"/>
            </a:pPr>
            <a:r>
              <a:rPr lang="en-US" sz="1050" dirty="0"/>
              <a:t>Performance target: AUC ≥0.81 with improved interpretability.</a:t>
            </a:r>
            <a:endParaRPr lang="en-GB" sz="1050" dirty="0"/>
          </a:p>
          <a:p>
            <a:r>
              <a:rPr lang="en-US" sz="1050" b="1" dirty="0"/>
              <a:t>3. Policy Framework</a:t>
            </a:r>
            <a:endParaRPr lang="en-GB" sz="1050" dirty="0"/>
          </a:p>
          <a:p>
            <a:r>
              <a:rPr lang="en-US" sz="1050" dirty="0"/>
              <a:t>- Evidence-based threshold recommendations with Type I/II error optimization.</a:t>
            </a:r>
            <a:endParaRPr lang="en-GB" sz="1050" dirty="0"/>
          </a:p>
          <a:p>
            <a:pPr marL="171450" indent="-171450">
              <a:buFontTx/>
              <a:buChar char="-"/>
            </a:pPr>
            <a:r>
              <a:rPr lang="en-US" sz="1050" dirty="0"/>
              <a:t>Explainable AI framework showing which indicators drive each crisis prediction</a:t>
            </a:r>
            <a:endParaRPr lang="en-GB" sz="1050" dirty="0"/>
          </a:p>
          <a:p>
            <a:r>
              <a:rPr lang="en-US" sz="1050" b="1" dirty="0"/>
              <a:t>4. Technical Documentation</a:t>
            </a:r>
            <a:endParaRPr lang="en-GB" sz="1050" dirty="0"/>
          </a:p>
          <a:p>
            <a:pPr marL="171450" indent="-171450">
              <a:buFontTx/>
              <a:buChar char="-"/>
            </a:pPr>
            <a:r>
              <a:rPr lang="en-US" sz="1050" dirty="0"/>
              <a:t>Replication package with documented code, data preprocessing, and analysis.</a:t>
            </a:r>
          </a:p>
          <a:p>
            <a:pPr marL="171450" indent="-171450">
              <a:buFontTx/>
              <a:buChar char="-"/>
            </a:pPr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CD1E89-7EDC-4645-9DB2-7000EB799C7E}"/>
              </a:ext>
            </a:extLst>
          </p:cNvPr>
          <p:cNvSpPr txBox="1"/>
          <p:nvPr/>
        </p:nvSpPr>
        <p:spPr>
          <a:xfrm>
            <a:off x="4914900" y="4558630"/>
            <a:ext cx="3895725" cy="11079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Success Criteria</a:t>
            </a:r>
            <a:endParaRPr lang="en-GB" sz="1100" dirty="0"/>
          </a:p>
          <a:p>
            <a:pPr lvl="0"/>
            <a:r>
              <a:rPr lang="en-US" sz="1100" b="1" dirty="0"/>
              <a:t>- Statistical</a:t>
            </a:r>
            <a:r>
              <a:rPr lang="en-US" sz="1100" dirty="0"/>
              <a:t>: AUC-ROC ≥0.81 (</a:t>
            </a:r>
            <a:r>
              <a:rPr lang="en-US" sz="1100" dirty="0" err="1"/>
              <a:t>Ariu</a:t>
            </a:r>
            <a:r>
              <a:rPr lang="en-US" sz="1100" dirty="0"/>
              <a:t> et al. benchmark)</a:t>
            </a:r>
            <a:endParaRPr lang="en-GB" sz="1100" dirty="0"/>
          </a:p>
          <a:p>
            <a:pPr lvl="0"/>
            <a:r>
              <a:rPr lang="en-US" sz="1100" b="1" dirty="0"/>
              <a:t>- Interpretability</a:t>
            </a:r>
            <a:r>
              <a:rPr lang="en-US" sz="1100" dirty="0"/>
              <a:t>: Shapley Additive Explanation (SHAP) with &gt;0.85 consistency, demonstrating reliable identification of key crisis indicators across model runs.</a:t>
            </a:r>
            <a:endParaRPr lang="en-GB" sz="1100" dirty="0"/>
          </a:p>
          <a:p>
            <a:pPr lvl="0"/>
            <a:r>
              <a:rPr lang="en-US" sz="1100" b="1" dirty="0"/>
              <a:t>- Completion: </a:t>
            </a:r>
            <a:r>
              <a:rPr lang="en-US" sz="1100" dirty="0"/>
              <a:t>All deliverables by July 31, 2026.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4D812-6311-54AF-8892-0B9B562143AE}"/>
              </a:ext>
            </a:extLst>
          </p:cNvPr>
          <p:cNvSpPr txBox="1"/>
          <p:nvPr/>
        </p:nvSpPr>
        <p:spPr>
          <a:xfrm>
            <a:off x="4914902" y="5696912"/>
            <a:ext cx="3886199" cy="11079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Risk Mitigation Strategies</a:t>
            </a:r>
            <a:endParaRPr lang="en-GB" sz="1100" dirty="0"/>
          </a:p>
          <a:p>
            <a:pPr lvl="0"/>
            <a:r>
              <a:rPr lang="en-US" sz="1100" b="1" dirty="0"/>
              <a:t>- Data access: </a:t>
            </a:r>
            <a:r>
              <a:rPr lang="en-GB" sz="1100" dirty="0"/>
              <a:t>Primary source BIS Statistics,</a:t>
            </a:r>
            <a:r>
              <a:rPr lang="en-US" sz="1100" b="1" dirty="0"/>
              <a:t> </a:t>
            </a:r>
            <a:r>
              <a:rPr lang="en-US" sz="1100" dirty="0"/>
              <a:t>IMF IFS as backup.</a:t>
            </a:r>
            <a:endParaRPr lang="en-GB" sz="1100" dirty="0"/>
          </a:p>
          <a:p>
            <a:pPr lvl="0"/>
            <a:r>
              <a:rPr lang="en-US" sz="1100" dirty="0"/>
              <a:t>- </a:t>
            </a:r>
            <a:r>
              <a:rPr lang="en-US" sz="1100" b="1" dirty="0"/>
              <a:t>Computational resources</a:t>
            </a:r>
            <a:r>
              <a:rPr lang="en-US" sz="1100" dirty="0"/>
              <a:t>: Cloud-based GPU platforms adequate for neural network training.</a:t>
            </a:r>
            <a:endParaRPr lang="en-GB" sz="1100" dirty="0"/>
          </a:p>
          <a:p>
            <a:pPr lvl="0"/>
            <a:r>
              <a:rPr lang="en-US" sz="1100" b="1" dirty="0"/>
              <a:t>- Timeline management: </a:t>
            </a:r>
            <a:r>
              <a:rPr lang="en-US" sz="1100" dirty="0"/>
              <a:t>Modular development approach ensures flexibility and incremental delivery.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2320868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8BB2A5-82A9-C9BE-7F77-8224ED86496E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16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7C5985-C082-9283-4900-31D12942BE35}"/>
              </a:ext>
            </a:extLst>
          </p:cNvPr>
          <p:cNvSpPr txBox="1"/>
          <p:nvPr/>
        </p:nvSpPr>
        <p:spPr>
          <a:xfrm>
            <a:off x="1689464" y="539931"/>
            <a:ext cx="699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References</a:t>
            </a:r>
            <a:endParaRPr lang="en-GB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BAE514-8288-DF06-2EC7-94CAB69E228D}"/>
              </a:ext>
            </a:extLst>
          </p:cNvPr>
          <p:cNvSpPr txBox="1"/>
          <p:nvPr/>
        </p:nvSpPr>
        <p:spPr>
          <a:xfrm>
            <a:off x="219075" y="1752600"/>
            <a:ext cx="8734425" cy="483209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Alessi, L. and Detken, C. (2018) </a:t>
            </a:r>
            <a:r>
              <a:rPr lang="en-US" sz="1100" dirty="0"/>
              <a:t>'Identifying excessive credit growth and leverage', Journal of Financial Stability, 35, pp. 215-225. </a:t>
            </a:r>
            <a:r>
              <a:rPr lang="en-US" sz="1100" dirty="0" err="1"/>
              <a:t>doi</a:t>
            </a:r>
            <a:r>
              <a:rPr lang="en-US" sz="1100" dirty="0"/>
              <a:t>: 10.1016/j.jfs.2017.06.005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 err="1"/>
              <a:t>Ariu</a:t>
            </a:r>
            <a:r>
              <a:rPr lang="en-US" sz="1100" b="1" dirty="0"/>
              <a:t>, A., </a:t>
            </a:r>
            <a:r>
              <a:rPr lang="en-US" sz="1100" b="1" dirty="0" err="1"/>
              <a:t>Comelli</a:t>
            </a:r>
            <a:r>
              <a:rPr lang="en-US" sz="1100" b="1" dirty="0"/>
              <a:t>, F. and Tosti, E. (2020) </a:t>
            </a:r>
            <a:r>
              <a:rPr lang="en-US" sz="1100" dirty="0"/>
              <a:t>'Predicting banking crises with machine learning', IMF Working Paper, WP/20/3. Washington, DC: International Monetary Fund. Available at: https://www.imf.org/en/Publications/WP/Issues/2020/01/10/Predicting-Banking-Crises-with-Machine-Learning-48895 (Accessed: 6 January 2026).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Bank for International Settlements (2024) </a:t>
            </a:r>
            <a:r>
              <a:rPr lang="en-US" sz="1100" dirty="0"/>
              <a:t>Financial Stability Indicators. Basel: BIS. Available at: https://www.bis.org/statistics/index.htm (Accessed: 6 January 2026).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Battiston, S., </a:t>
            </a:r>
            <a:r>
              <a:rPr lang="en-US" sz="1100" b="1" dirty="0" err="1"/>
              <a:t>Puliga</a:t>
            </a:r>
            <a:r>
              <a:rPr lang="en-US" sz="1100" b="1" dirty="0"/>
              <a:t>, M., Kaushik, R., Tasca, P. and Caldarelli, G. (2012) </a:t>
            </a:r>
            <a:r>
              <a:rPr lang="en-US" sz="1100" dirty="0"/>
              <a:t>'</a:t>
            </a:r>
            <a:r>
              <a:rPr lang="en-US" sz="1100" dirty="0" err="1"/>
              <a:t>DebtRank</a:t>
            </a:r>
            <a:r>
              <a:rPr lang="en-US" sz="1100" dirty="0"/>
              <a:t>: Too central to fail? Financial networks, the FED and systemic risk', Scientific Reports, 2, article 541. </a:t>
            </a:r>
            <a:r>
              <a:rPr lang="en-US" sz="1100" dirty="0" err="1"/>
              <a:t>doi</a:t>
            </a:r>
            <a:r>
              <a:rPr lang="en-US" sz="1100" dirty="0"/>
              <a:t>: 10.1038/srep00541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Beutel, J., List, S. and von </a:t>
            </a:r>
            <a:r>
              <a:rPr lang="en-US" sz="1100" b="1" dirty="0" err="1"/>
              <a:t>Schweinitz</a:t>
            </a:r>
            <a:r>
              <a:rPr lang="en-US" sz="1100" b="1" dirty="0"/>
              <a:t>, G. (2019) </a:t>
            </a:r>
            <a:r>
              <a:rPr lang="en-US" sz="1100" dirty="0"/>
              <a:t>'Does machine learning help us predict banking crises?', Journal of Financial Stability, 45, article 100693. </a:t>
            </a:r>
            <a:r>
              <a:rPr lang="en-US" sz="1100" dirty="0" err="1"/>
              <a:t>doi</a:t>
            </a:r>
            <a:r>
              <a:rPr lang="en-US" sz="1100" dirty="0"/>
              <a:t>: 10.1016/j.jfs.2019.100693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Claessens, S. and Kose, M.A. (2014) </a:t>
            </a:r>
            <a:r>
              <a:rPr lang="en-US" sz="1100" dirty="0"/>
              <a:t>'Financial crises: explanations, types, and implications', in Claessens, S., Kose, M.A., </a:t>
            </a:r>
            <a:r>
              <a:rPr lang="en-US" sz="1100" dirty="0" err="1"/>
              <a:t>Laeven</a:t>
            </a:r>
            <a:r>
              <a:rPr lang="en-US" sz="1100" dirty="0"/>
              <a:t>, L. and Valencia, F. (eds.) Financial crises: causes, consequences, and policy responses. Washington, DC: International Monetary Fund, pp. 3-58.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 err="1"/>
              <a:t>Drehmann</a:t>
            </a:r>
            <a:r>
              <a:rPr lang="en-US" sz="1100" b="1" dirty="0"/>
              <a:t>, M. and </a:t>
            </a:r>
            <a:r>
              <a:rPr lang="en-US" sz="1100" b="1" dirty="0" err="1"/>
              <a:t>Juselius</a:t>
            </a:r>
            <a:r>
              <a:rPr lang="en-US" sz="1100" b="1" dirty="0"/>
              <a:t>, M. (2014) </a:t>
            </a:r>
            <a:r>
              <a:rPr lang="en-US" sz="1100" dirty="0"/>
              <a:t>'Evaluating early warning indicators of banking crises: Satisfying policy requirements', International Journal of Forecasting, 30(3), pp. 759-780. </a:t>
            </a:r>
            <a:r>
              <a:rPr lang="en-US" sz="1100" dirty="0" err="1"/>
              <a:t>doi</a:t>
            </a:r>
            <a:r>
              <a:rPr lang="en-US" sz="1100" dirty="0"/>
              <a:t>: 10.1016/j.ijforecast.2013.10.002.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Federal Reserve Bank of St. Louis (2024) </a:t>
            </a:r>
            <a:r>
              <a:rPr lang="en-US" sz="1100" dirty="0"/>
              <a:t>Economic Research Data. St. Louis, MO: FRED. Available at: https://fred.stlouisfed.org (Accessed: 6 January 2026).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Gholami, M., </a:t>
            </a:r>
            <a:r>
              <a:rPr lang="en-US" sz="1100" b="1" dirty="0" err="1"/>
              <a:t>Kreinovich</a:t>
            </a:r>
            <a:r>
              <a:rPr lang="en-US" sz="1100" b="1" dirty="0"/>
              <a:t>, V. and Kosheleva, O. (2020) </a:t>
            </a:r>
            <a:r>
              <a:rPr lang="en-US" sz="1100" dirty="0"/>
              <a:t>'Why deep learning methods use KL divergence instead of least squares: A possible pedagogical explanation', Mathematical Structures and Modeling, 1(53), pp. 102-107.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International Monetary Fund (2024) International Financial Statistics. </a:t>
            </a:r>
            <a:r>
              <a:rPr lang="en-US" sz="1100" dirty="0"/>
              <a:t>Washington, DC: IMF. Available at: https://data.imf.org (Accessed: 6 January 2026).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Joy, M., </a:t>
            </a:r>
            <a:r>
              <a:rPr lang="en-US" sz="1100" b="1" dirty="0" err="1"/>
              <a:t>Rusnák</a:t>
            </a:r>
            <a:r>
              <a:rPr lang="en-US" sz="1100" b="1" dirty="0"/>
              <a:t>, M., </a:t>
            </a:r>
            <a:r>
              <a:rPr lang="en-US" sz="1100" b="1" dirty="0" err="1"/>
              <a:t>Šmídková</a:t>
            </a:r>
            <a:r>
              <a:rPr lang="en-US" sz="1100" b="1" dirty="0"/>
              <a:t>, K. and Vašíček, B. (2017) </a:t>
            </a:r>
            <a:r>
              <a:rPr lang="en-US" sz="1100" dirty="0"/>
              <a:t>'Banking and currency crises: Differential diagnostics for developed countries', International Journal of Finance &amp; Economics, 22(1), pp. 44-67. </a:t>
            </a:r>
            <a:r>
              <a:rPr lang="en-US" sz="1100" dirty="0" err="1"/>
              <a:t>doi</a:t>
            </a:r>
            <a:r>
              <a:rPr lang="en-US" sz="1100" dirty="0"/>
              <a:t>: 10.1002/ijfe.1569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Kaminsky, G.L., </a:t>
            </a:r>
            <a:r>
              <a:rPr lang="en-US" sz="1100" b="1" dirty="0" err="1"/>
              <a:t>Lizondo</a:t>
            </a:r>
            <a:r>
              <a:rPr lang="en-US" sz="1100" b="1" dirty="0"/>
              <a:t>, S. and Reinhart, C.M. (1998) </a:t>
            </a:r>
            <a:r>
              <a:rPr lang="en-US" sz="1100" dirty="0"/>
              <a:t>'Leading indicators of currency crises', IMF Staff Papers, 45(1), pp. 1-48. </a:t>
            </a:r>
            <a:r>
              <a:rPr lang="en-US" sz="1100" dirty="0" err="1"/>
              <a:t>doi</a:t>
            </a:r>
            <a:r>
              <a:rPr lang="en-US" sz="1100" dirty="0"/>
              <a:t>: 10.2307/3867328</a:t>
            </a:r>
            <a:endParaRPr lang="en-GB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Molnar, C. (2022) </a:t>
            </a:r>
            <a:r>
              <a:rPr lang="en-US" sz="1100" dirty="0"/>
              <a:t>Interpretable machine learning: A guide for making black box models explainable. 2nd </a:t>
            </a:r>
            <a:r>
              <a:rPr lang="en-US" sz="1100" dirty="0" err="1"/>
              <a:t>edn</a:t>
            </a:r>
            <a:r>
              <a:rPr lang="en-US" sz="1100" dirty="0"/>
              <a:t>. Available at: https://christophm.github.io/interpretable-ml-book/ (Accessed: 6 January 2026).</a:t>
            </a:r>
          </a:p>
        </p:txBody>
      </p:sp>
    </p:spTree>
    <p:extLst>
      <p:ext uri="{BB962C8B-B14F-4D97-AF65-F5344CB8AC3E}">
        <p14:creationId xmlns:p14="http://schemas.microsoft.com/office/powerpoint/2010/main" val="1225912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1534C-BF88-E541-B4DF-559ACD9C5196}"/>
              </a:ext>
            </a:extLst>
          </p:cNvPr>
          <p:cNvSpPr txBox="1">
            <a:spLocks/>
          </p:cNvSpPr>
          <p:nvPr/>
        </p:nvSpPr>
        <p:spPr>
          <a:xfrm>
            <a:off x="175886" y="1171154"/>
            <a:ext cx="7422778" cy="6302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F16A87-61B2-6B42-B17A-25C5B3B93791}"/>
              </a:ext>
            </a:extLst>
          </p:cNvPr>
          <p:cNvSpPr txBox="1"/>
          <p:nvPr/>
        </p:nvSpPr>
        <p:spPr>
          <a:xfrm>
            <a:off x="328286" y="1944242"/>
            <a:ext cx="8213368" cy="4490140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rgbClr val="002060"/>
                </a:solidFill>
                <a:latin typeface="arial" panose="020B0604020202020204" pitchFamily="34" charset="0"/>
              </a:rPr>
              <a:t>Economic Crisis Prediction: </a:t>
            </a: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Research Problem &amp; Significance </a:t>
            </a: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  <a:r>
              <a:rPr lang="en-GB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3 </a:t>
            </a:r>
            <a:endParaRPr lang="en-US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Literature Review - Evolution of Approaches </a:t>
            </a:r>
            <a:r>
              <a:rPr lang="en-GB" sz="1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		</a:t>
            </a:r>
            <a:r>
              <a:rPr lang="en-GB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4</a:t>
            </a:r>
            <a:endParaRPr lang="en-GB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Model Complexity vs Performance Trade-offs the Interpretability-Accuracy Paradox     	</a:t>
            </a:r>
            <a:r>
              <a:rPr lang="en-GB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5</a:t>
            </a:r>
            <a:endParaRPr lang="en-US" sz="12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Early Warning Threshold Selection: Balancing Detection and False Alarms </a:t>
            </a:r>
          </a:p>
          <a:p>
            <a:pPr algn="just">
              <a:lnSpc>
                <a:spcPct val="150000"/>
              </a:lnSpc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    Use Case: BIS Credit-to-GDP Gap Framework (I)					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6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Early Warning Threshold Selection: Balancing Detection and False Alarms </a:t>
            </a:r>
          </a:p>
          <a:p>
            <a:pPr algn="just">
              <a:lnSpc>
                <a:spcPct val="150000"/>
              </a:lnSpc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    Use Case: BIS Credit-to-GDP Gap Framework (II)				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7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rgbClr val="002060"/>
                </a:solidFill>
                <a:latin typeface="arial" panose="020B0604020202020204" pitchFamily="34" charset="0"/>
              </a:rPr>
              <a:t>The Interpretability-Accuracy Paradox					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page 8</a:t>
            </a:r>
            <a:endParaRPr lang="en-GB" sz="12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rgbClr val="002060"/>
                </a:solidFill>
                <a:latin typeface="arial" panose="020B0604020202020204" pitchFamily="34" charset="0"/>
              </a:rPr>
              <a:t>Machine Learning &amp; Visual Analysis					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9</a:t>
            </a:r>
            <a:endParaRPr lang="en-GB" sz="12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Traditional </a:t>
            </a:r>
            <a:r>
              <a:rPr lang="en-US" sz="1200" b="1" dirty="0" err="1">
                <a:solidFill>
                  <a:srgbClr val="002060"/>
                </a:solidFill>
                <a:latin typeface="arial" panose="020B0604020202020204" pitchFamily="34" charset="0"/>
              </a:rPr>
              <a:t>Visualisation</a:t>
            </a: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 Techniques					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10</a:t>
            </a:r>
            <a:endParaRPr lang="en-GB" sz="12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Real-World Implementation &amp; Critical Gaps					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11</a:t>
            </a:r>
            <a:endParaRPr lang="en-GB" sz="12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COVID-19 Crisis: Early Warning System Validation				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12</a:t>
            </a:r>
            <a:endParaRPr lang="en-GB" sz="12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Research Questions &amp; Objectives						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13</a:t>
            </a:r>
            <a:endParaRPr lang="en-GB" sz="12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Research Methodology &amp; Design						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14</a:t>
            </a:r>
            <a:endParaRPr lang="en-GB" sz="12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  <a:latin typeface="arial" panose="020B0604020202020204" pitchFamily="34" charset="0"/>
              </a:rPr>
              <a:t>Project Timeline &amp; Expected Outcomes					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15</a:t>
            </a:r>
            <a:endParaRPr lang="en-GB" sz="12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							 </a:t>
            </a:r>
            <a:r>
              <a:rPr lang="en-US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16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41616D-AC30-8EEE-E3B0-236DE3639F60}"/>
              </a:ext>
            </a:extLst>
          </p:cNvPr>
          <p:cNvSpPr txBox="1"/>
          <p:nvPr/>
        </p:nvSpPr>
        <p:spPr>
          <a:xfrm>
            <a:off x="1702051" y="315823"/>
            <a:ext cx="72383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u="none" strike="noStrike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Economic Crisis Prediction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FD150D-4E4F-CBDB-FC0E-F112ADEDA601}"/>
              </a:ext>
            </a:extLst>
          </p:cNvPr>
          <p:cNvSpPr txBox="1"/>
          <p:nvPr/>
        </p:nvSpPr>
        <p:spPr>
          <a:xfrm>
            <a:off x="8810625" y="6552798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9336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39"/>
    </mc:Choice>
    <mc:Fallback xmlns="">
      <p:transition spd="slow" advTm="3703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4562D5-F250-C4DC-C4FB-A846B0F70DB3}"/>
              </a:ext>
            </a:extLst>
          </p:cNvPr>
          <p:cNvSpPr txBox="1"/>
          <p:nvPr/>
        </p:nvSpPr>
        <p:spPr>
          <a:xfrm>
            <a:off x="1740872" y="453339"/>
            <a:ext cx="71884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002060"/>
                </a:solidFill>
                <a:latin typeface="arial" panose="020B0604020202020204" pitchFamily="34" charset="0"/>
              </a:rPr>
              <a:t>Economic Crisis Prediction: </a:t>
            </a: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Research Problem &amp; Significance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A04C2E-16E2-66B6-CD9D-AD5C40CD1675}"/>
              </a:ext>
            </a:extLst>
          </p:cNvPr>
          <p:cNvSpPr txBox="1"/>
          <p:nvPr/>
        </p:nvSpPr>
        <p:spPr>
          <a:xfrm>
            <a:off x="222637" y="1672170"/>
            <a:ext cx="8770288" cy="226215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/>
              <a:t>Financial crises generate </a:t>
            </a:r>
            <a:r>
              <a:rPr lang="en-US" sz="1050" b="1" dirty="0"/>
              <a:t>systemic economic damage</a:t>
            </a:r>
            <a:r>
              <a:rPr lang="en-US" sz="1050" dirty="0"/>
              <a:t>, including large output losses, unemployment, and sovereign debt stress.</a:t>
            </a:r>
          </a:p>
          <a:p>
            <a:r>
              <a:rPr lang="en-US" sz="1050" dirty="0"/>
              <a:t>The 2008 Global Financial Crisis (GFC) alone erased $2 trillion in global GDP. </a:t>
            </a:r>
          </a:p>
          <a:p>
            <a:r>
              <a:rPr lang="en-US" sz="1050" dirty="0"/>
              <a:t>Economic crises </a:t>
            </a:r>
            <a:r>
              <a:rPr lang="en-US" sz="1050" b="1" dirty="0"/>
              <a:t>emerge abruptly</a:t>
            </a:r>
            <a:r>
              <a:rPr lang="en-US" sz="1050" dirty="0"/>
              <a:t>, even though retrospective analysis often reveals </a:t>
            </a:r>
            <a:r>
              <a:rPr lang="en-US" sz="1050" b="1" dirty="0"/>
              <a:t>early warning signals that were overlooked or misinterpreted</a:t>
            </a:r>
            <a:r>
              <a:rPr lang="en-US" sz="1050" dirty="0"/>
              <a:t>.</a:t>
            </a:r>
            <a:endParaRPr lang="en-GB" sz="1050" dirty="0"/>
          </a:p>
          <a:p>
            <a:r>
              <a:rPr lang="en-GB" sz="1200" b="1" dirty="0">
                <a:solidFill>
                  <a:srgbClr val="002060"/>
                </a:solidFill>
              </a:rPr>
              <a:t>Main Challenges in Economic Crisis Predictions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050" dirty="0"/>
              <a:t>Traditional analytical tools </a:t>
            </a:r>
            <a:r>
              <a:rPr lang="en-US" sz="1050" b="1" dirty="0" err="1"/>
              <a:t>prioritise</a:t>
            </a:r>
            <a:r>
              <a:rPr lang="en-US" sz="1050" b="1" dirty="0"/>
              <a:t> model accuracy</a:t>
            </a:r>
            <a:r>
              <a:rPr lang="en-US" sz="1050" dirty="0"/>
              <a:t> but often lack </a:t>
            </a:r>
            <a:r>
              <a:rPr lang="en-US" sz="1050" b="1" dirty="0"/>
              <a:t>interpretability at the point of decision-making.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050" dirty="0"/>
              <a:t>Policymakers face a growing translation gap between complex analytical outputs and </a:t>
            </a:r>
            <a:r>
              <a:rPr lang="en-US" sz="1050" b="1" dirty="0"/>
              <a:t>actionable early-warning insights.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050" dirty="0"/>
              <a:t>As a result, </a:t>
            </a:r>
            <a:r>
              <a:rPr lang="en-US" sz="1050" b="1" dirty="0"/>
              <a:t>signals are detected too late</a:t>
            </a:r>
            <a:r>
              <a:rPr lang="en-US" sz="1050" dirty="0"/>
              <a:t>, or their significance is not </a:t>
            </a:r>
            <a:r>
              <a:rPr lang="en-US" sz="1050" dirty="0" err="1"/>
              <a:t>recognised</a:t>
            </a:r>
            <a:r>
              <a:rPr lang="en-US" sz="1050" dirty="0"/>
              <a:t> in time for intervention.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050" dirty="0"/>
              <a:t>A critical challenge: model accuracy comes at the cost of interpretability. Explainable AI and </a:t>
            </a:r>
            <a:r>
              <a:rPr lang="en-US" sz="1050" dirty="0" err="1"/>
              <a:t>visualisation</a:t>
            </a:r>
            <a:r>
              <a:rPr lang="en-US" sz="1050" dirty="0"/>
              <a:t> methods utilized to enable both.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rgbClr val="002060"/>
                </a:solidFill>
              </a:rPr>
              <a:t>The Importance of the Data Visualisation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Large-scale macro-financial datasets contain </a:t>
            </a:r>
            <a:r>
              <a:rPr lang="en-US" sz="1050" b="1" dirty="0"/>
              <a:t>latent patterns and non-linear dynamics </a:t>
            </a:r>
            <a:r>
              <a:rPr lang="en-US" sz="1050" dirty="0"/>
              <a:t>that are difficult to interpret numerically.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/>
              <a:t>Visual analytics can surface these patterns</a:t>
            </a:r>
            <a:r>
              <a:rPr lang="en-US" sz="1050" dirty="0"/>
              <a:t>, supporting earlier detection and more intuitive interpretation of emerging systemic risk.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When well-designed, </a:t>
            </a:r>
            <a:r>
              <a:rPr lang="en-US" sz="1050" b="1" dirty="0"/>
              <a:t>visual tools can enhance policy relevance </a:t>
            </a:r>
            <a:r>
              <a:rPr lang="en-US" sz="1050" dirty="0"/>
              <a:t>without sacrificing analytical </a:t>
            </a:r>
            <a:r>
              <a:rPr lang="en-US" sz="1050" dirty="0" err="1"/>
              <a:t>rigour</a:t>
            </a:r>
            <a:r>
              <a:rPr lang="en-US" sz="1050" dirty="0"/>
              <a:t>.</a:t>
            </a:r>
          </a:p>
          <a:p>
            <a:pPr lvl="0"/>
            <a:r>
              <a:rPr lang="en-US" sz="1050" b="1" dirty="0"/>
              <a:t>Historical Context: </a:t>
            </a:r>
            <a:r>
              <a:rPr lang="en-US" sz="1050" dirty="0"/>
              <a:t>6 major recessions in the past 45 years (avg every 7.3 years), Deepest: COVID-19 (-4%) and GFC (-3.5%)</a:t>
            </a:r>
            <a:endParaRPr lang="en-GB" sz="10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AE0C48-9C54-4DB0-36CA-1F433A059B04}"/>
              </a:ext>
            </a:extLst>
          </p:cNvPr>
          <p:cNvSpPr txBox="1"/>
          <p:nvPr/>
        </p:nvSpPr>
        <p:spPr>
          <a:xfrm>
            <a:off x="216566" y="6599083"/>
            <a:ext cx="85441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Figure 1</a:t>
            </a:r>
            <a:r>
              <a:rPr lang="en-US" sz="1000" dirty="0"/>
              <a:t>: </a:t>
            </a:r>
            <a:r>
              <a:rPr lang="en-US" sz="1000" i="1" dirty="0"/>
              <a:t>US Economic Recessions Timeline (1980-2024) showing crisis drivers and economic impact. Source: Federal Reserve Bank of St. Louis (2024)</a:t>
            </a:r>
            <a:endParaRPr lang="en-GB" sz="1000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F26937-B85F-9F84-3AE8-BBCD6C85A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48" y="3971356"/>
            <a:ext cx="8710866" cy="26277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BEA1DC-DD1B-7790-C5A9-4D96E9487740}"/>
              </a:ext>
            </a:extLst>
          </p:cNvPr>
          <p:cNvSpPr txBox="1"/>
          <p:nvPr/>
        </p:nvSpPr>
        <p:spPr>
          <a:xfrm>
            <a:off x="8760743" y="6538972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59961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D75618-8322-A891-083A-FFD4D55A79E1}"/>
              </a:ext>
            </a:extLst>
          </p:cNvPr>
          <p:cNvSpPr txBox="1"/>
          <p:nvPr/>
        </p:nvSpPr>
        <p:spPr>
          <a:xfrm>
            <a:off x="1740872" y="453339"/>
            <a:ext cx="71884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Literature Review - Evolution of Approaches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115DB1-3284-BEA0-76A2-5A53D7E6E31A}"/>
              </a:ext>
            </a:extLst>
          </p:cNvPr>
          <p:cNvSpPr txBox="1"/>
          <p:nvPr/>
        </p:nvSpPr>
        <p:spPr>
          <a:xfrm>
            <a:off x="95795" y="1715589"/>
            <a:ext cx="8833520" cy="17081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/>
              <a:t>Methodological Foundation: T</a:t>
            </a:r>
            <a:r>
              <a:rPr lang="en-US" sz="1050" dirty="0"/>
              <a:t>he year 1998 (Kaminsky et al.) marks a methodological inflection point with the first systematic, multi-country early-warning system, establishing the signals approach that underpins modern crisis prediction.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 </a:t>
            </a:r>
            <a:r>
              <a:rPr lang="en-US" sz="1050" b="1" dirty="0"/>
              <a:t>Crisis Catalyst: </a:t>
            </a:r>
            <a:r>
              <a:rPr lang="en-US" sz="1050" dirty="0"/>
              <a:t>The Asian Financial Crisis (1997-98) transformed the field from theoretical models to empirical, multi-country comparative analysis (Kaminsky &amp; Reinhart, 1999).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/>
              <a:t>Data &amp; Computing Infrastructure: </a:t>
            </a:r>
            <a:r>
              <a:rPr lang="en-US" sz="1050" dirty="0"/>
              <a:t>Post-1998 research benefits from major improvements in macro-financial data availability and standardization of cross-country databases (IMF, World Bank, BIS) and sufficient computing power for panel data analysis </a:t>
            </a:r>
            <a:r>
              <a:rPr lang="da-DK" sz="1050" dirty="0"/>
              <a:t>(Goldstein et al., 2000).</a:t>
            </a:r>
            <a:endParaRPr lang="en-US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/>
              <a:t>Visualization Technology: </a:t>
            </a:r>
            <a:r>
              <a:rPr lang="en-US" sz="1050" dirty="0"/>
              <a:t>Period aligns with emergence of computational visualization tools essential for the data visualization techniques central to this research.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/>
              <a:t>Continuity and relevance: </a:t>
            </a:r>
            <a:r>
              <a:rPr lang="en-US" sz="1050" dirty="0"/>
              <a:t>The period from 1998 until now, captures the full methodological evolution from indicator-based models to network </a:t>
            </a:r>
            <a:r>
              <a:rPr lang="en-US" sz="1050" dirty="0" err="1"/>
              <a:t>visualisation</a:t>
            </a:r>
            <a:r>
              <a:rPr lang="en-US" sz="1050" dirty="0"/>
              <a:t> and interpretable machine learning approaches used in contemporary policy institutions.</a:t>
            </a:r>
            <a:endParaRPr lang="en-GB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E185501-2963-653C-9B73-14A3D99219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872542"/>
              </p:ext>
            </p:extLst>
          </p:nvPr>
        </p:nvGraphicFramePr>
        <p:xfrm>
          <a:off x="95795" y="3464144"/>
          <a:ext cx="8833520" cy="315506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09799">
                  <a:extLst>
                    <a:ext uri="{9D8B030D-6E8A-4147-A177-3AD203B41FA5}">
                      <a16:colId xmlns:a16="http://schemas.microsoft.com/office/drawing/2014/main" val="1187063406"/>
                    </a:ext>
                  </a:extLst>
                </a:gridCol>
                <a:gridCol w="1819601">
                  <a:extLst>
                    <a:ext uri="{9D8B030D-6E8A-4147-A177-3AD203B41FA5}">
                      <a16:colId xmlns:a16="http://schemas.microsoft.com/office/drawing/2014/main" val="3405511189"/>
                    </a:ext>
                  </a:extLst>
                </a:gridCol>
                <a:gridCol w="1903133">
                  <a:extLst>
                    <a:ext uri="{9D8B030D-6E8A-4147-A177-3AD203B41FA5}">
                      <a16:colId xmlns:a16="http://schemas.microsoft.com/office/drawing/2014/main" val="3807476979"/>
                    </a:ext>
                  </a:extLst>
                </a:gridCol>
                <a:gridCol w="4200987">
                  <a:extLst>
                    <a:ext uri="{9D8B030D-6E8A-4147-A177-3AD203B41FA5}">
                      <a16:colId xmlns:a16="http://schemas.microsoft.com/office/drawing/2014/main" val="660678172"/>
                    </a:ext>
                  </a:extLst>
                </a:gridCol>
              </a:tblGrid>
              <a:tr h="6740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00">
                          <a:effectLst/>
                        </a:rPr>
                        <a:t>Year</a:t>
                      </a:r>
                      <a:endParaRPr lang="en-GB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00" dirty="0">
                          <a:effectLst/>
                        </a:rPr>
                        <a:t>Key Development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00" dirty="0">
                          <a:effectLst/>
                        </a:rPr>
                        <a:t>Kew Researchers and References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000" dirty="0">
                          <a:effectLst/>
                        </a:rPr>
                        <a:t>Core Contribution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2078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dirty="0">
                          <a:effectLst/>
                        </a:rPr>
                        <a:t>1998 - 1999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dirty="0">
                          <a:effectLst/>
                        </a:rPr>
                        <a:t>Early Warning Systems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GB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Kaminsky, </a:t>
                      </a:r>
                      <a:r>
                        <a:rPr lang="en-GB" sz="9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Lizondo</a:t>
                      </a:r>
                      <a:r>
                        <a:rPr lang="en-GB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&amp; Reinhart (1998);  Kaminsky &amp; Reinhart (1999)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Signals approach using </a:t>
                      </a:r>
                      <a:r>
                        <a:rPr lang="en-US" sz="9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multiple macro‑financial indicators</a:t>
                      </a:r>
                      <a:r>
                        <a:rPr lang="en-US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; systematic </a:t>
                      </a:r>
                      <a:r>
                        <a:rPr lang="en-US" sz="9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cross‑country application</a:t>
                      </a:r>
                      <a:r>
                        <a:rPr lang="en-US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 Features:</a:t>
                      </a:r>
                      <a:r>
                        <a:rPr lang="en-US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15 </a:t>
                      </a:r>
                      <a:r>
                        <a:rPr lang="en-US" sz="900" dirty="0">
                          <a:effectLst/>
                        </a:rPr>
                        <a:t>indicators, 20 countries, 70% accuracy within 24 months</a:t>
                      </a:r>
                      <a:br>
                        <a:rPr lang="en-US" sz="900" dirty="0">
                          <a:effectLst/>
                        </a:rPr>
                      </a:br>
                      <a:r>
                        <a:rPr lang="en-US" sz="900" dirty="0">
                          <a:effectLst/>
                        </a:rPr>
                        <a:t>High false positive rates.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796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dirty="0">
                          <a:effectLst/>
                        </a:rPr>
                        <a:t>2000 - 2009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dirty="0">
                          <a:effectLst/>
                        </a:rPr>
                        <a:t>Historical Pattern Analysis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dirty="0">
                          <a:effectLst/>
                        </a:rPr>
                        <a:t>Reinhart &amp; Rogoff (2009)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Long‑run </a:t>
                      </a:r>
                      <a:r>
                        <a:rPr lang="en-US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crisis databases; </a:t>
                      </a:r>
                      <a:r>
                        <a:rPr lang="en-US" sz="9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cross‑century </a:t>
                      </a:r>
                      <a:r>
                        <a:rPr lang="en-US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visual comparison of debt, banking and currency crises.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 Features: </a:t>
                      </a:r>
                      <a:r>
                        <a:rPr lang="en-US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Heat maps across centuries; </a:t>
                      </a:r>
                      <a:r>
                        <a:rPr lang="en-US" sz="900" dirty="0">
                          <a:effectLst/>
                        </a:rPr>
                        <a:t>Cross-country crisis comparison; Pattern recognition in 8 centuries.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6876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dirty="0">
                          <a:effectLst/>
                        </a:rPr>
                        <a:t>2011 - 2014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dirty="0">
                          <a:effectLst/>
                        </a:rPr>
                        <a:t>Network &amp; Systemic Risk </a:t>
                      </a:r>
                      <a:r>
                        <a:rPr lang="en-US" sz="900" dirty="0" err="1">
                          <a:effectLst/>
                        </a:rPr>
                        <a:t>Visualisation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GB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Battiston, </a:t>
                      </a:r>
                      <a:r>
                        <a:rPr lang="en-GB" sz="9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Puliga</a:t>
                      </a:r>
                      <a:r>
                        <a:rPr lang="en-GB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Kaushik, Tasca &amp; Caldarelli (2012)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b="1" dirty="0">
                          <a:effectLst/>
                        </a:rPr>
                        <a:t>Network-based mapping of financial linkages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b="1" dirty="0">
                          <a:effectLst/>
                        </a:rPr>
                        <a:t>Key Features</a:t>
                      </a:r>
                      <a:r>
                        <a:rPr lang="en-US" sz="900" dirty="0">
                          <a:effectLst/>
                        </a:rPr>
                        <a:t>: Institutional linkage mapping; Systemic risk propagation; </a:t>
                      </a:r>
                      <a:br>
                        <a:rPr lang="en-US" sz="900" dirty="0">
                          <a:effectLst/>
                        </a:rPr>
                      </a:br>
                      <a:r>
                        <a:rPr lang="en-US" sz="900" dirty="0" err="1">
                          <a:effectLst/>
                        </a:rPr>
                        <a:t>DebtRank</a:t>
                      </a:r>
                      <a:r>
                        <a:rPr lang="en-US" sz="900" dirty="0">
                          <a:effectLst/>
                        </a:rPr>
                        <a:t> methodology.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1327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dirty="0">
                          <a:effectLst/>
                        </a:rPr>
                        <a:t>2017-2025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ML Integration &amp; Interpretable AI</a:t>
                      </a:r>
                      <a:endParaRPr lang="en-GB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GB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Joy, Rusnak, </a:t>
                      </a:r>
                      <a:r>
                        <a:rPr lang="en-GB" sz="9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Smidkova</a:t>
                      </a:r>
                      <a:r>
                        <a:rPr lang="en-GB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&amp; Vasicek (2017); Beutel, List &amp; von </a:t>
                      </a:r>
                      <a:r>
                        <a:rPr lang="en-GB" sz="9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Schweinitz</a:t>
                      </a:r>
                      <a:r>
                        <a:rPr lang="en-GB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(2019); </a:t>
                      </a:r>
                      <a:r>
                        <a:rPr lang="en-GB" sz="9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Ariu</a:t>
                      </a:r>
                      <a:r>
                        <a:rPr lang="en-GB" sz="9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Broccardo, Hollstein &amp; Tori (2020); Gholami, Guirguis &amp; de Souza (2020); Molnar (2022)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b="1" dirty="0">
                          <a:effectLst/>
                        </a:rPr>
                        <a:t>Dimensionality reduction </a:t>
                      </a:r>
                      <a:r>
                        <a:rPr lang="en-US" sz="900" dirty="0">
                          <a:effectLst/>
                        </a:rPr>
                        <a:t>and </a:t>
                      </a:r>
                      <a:r>
                        <a:rPr lang="en-US" sz="900" b="1" dirty="0">
                          <a:effectLst/>
                        </a:rPr>
                        <a:t>explainable ML </a:t>
                      </a:r>
                      <a:r>
                        <a:rPr lang="en-US" sz="900" dirty="0">
                          <a:effectLst/>
                        </a:rPr>
                        <a:t>for crisis detection; improved predictive performance with interpretability.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 b="1" dirty="0">
                          <a:effectLst/>
                        </a:rPr>
                        <a:t>Key Features: </a:t>
                      </a:r>
                      <a:r>
                        <a:rPr lang="en-US" sz="900" dirty="0">
                          <a:effectLst/>
                        </a:rPr>
                        <a:t>60 countries, 1980-2017; Principal Components Analysis, t-distributed Stochastic Neighbor Embedding (t-SNE) dimensionality reduction; Area Under the Curve (AUC) improvement: 0.78 → 0.81.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1460808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60F3A88-7C7A-896B-61CE-51C2F2700197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625451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C6D7BE-D97F-4355-8042-2083BA860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7" y="2048835"/>
            <a:ext cx="8776329" cy="33186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2CA245-6A54-C3FC-3E01-E3EE8145225D}"/>
              </a:ext>
            </a:extLst>
          </p:cNvPr>
          <p:cNvSpPr txBox="1"/>
          <p:nvPr/>
        </p:nvSpPr>
        <p:spPr>
          <a:xfrm>
            <a:off x="1740872" y="453339"/>
            <a:ext cx="71884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Model Complexity vs Performance Trade-offs </a:t>
            </a:r>
          </a:p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The Interpretability-Accuracy Paradox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0C25A-07AF-D012-A5A5-9ED4950C4584}"/>
              </a:ext>
            </a:extLst>
          </p:cNvPr>
          <p:cNvSpPr txBox="1"/>
          <p:nvPr/>
        </p:nvSpPr>
        <p:spPr>
          <a:xfrm>
            <a:off x="182880" y="1670063"/>
            <a:ext cx="862148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Key insight</a:t>
            </a:r>
            <a:r>
              <a:rPr lang="en-US" sz="1050" dirty="0"/>
              <a:t>: There is an inverse relationship between </a:t>
            </a:r>
            <a:r>
              <a:rPr lang="en-US" sz="1050" b="1" dirty="0"/>
              <a:t>model complexity and interpretability</a:t>
            </a:r>
            <a:r>
              <a:rPr lang="en-US" sz="1050" dirty="0"/>
              <a:t>. Analysis reveals </a:t>
            </a:r>
            <a:r>
              <a:rPr lang="en-US" sz="1050" b="1" dirty="0"/>
              <a:t>diminishing returns</a:t>
            </a:r>
            <a:r>
              <a:rPr lang="en-US" sz="1050" dirty="0"/>
              <a:t> beyond moderate complexity with major practical implications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69F786-E86A-E4DA-B106-58E0DA34B5FE}"/>
              </a:ext>
            </a:extLst>
          </p:cNvPr>
          <p:cNvSpPr txBox="1"/>
          <p:nvPr/>
        </p:nvSpPr>
        <p:spPr>
          <a:xfrm>
            <a:off x="3614057" y="5201313"/>
            <a:ext cx="519030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Figure 2</a:t>
            </a:r>
            <a:r>
              <a:rPr lang="en-US" sz="900" dirty="0"/>
              <a:t>: </a:t>
            </a:r>
            <a:r>
              <a:rPr lang="en-US" sz="900" i="1" dirty="0"/>
              <a:t>Analysis based on Beutel et al. (2019), Joy et al. (2017), Gholami et.al. (2020) and Molnar (2022)</a:t>
            </a:r>
            <a:endParaRPr lang="en-GB" sz="9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B55FDF-B0C6-EB6D-7F9B-EB9D473D212C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ECC6E1-3129-8A4D-F3C4-A366CFDE2013}"/>
              </a:ext>
            </a:extLst>
          </p:cNvPr>
          <p:cNvSpPr txBox="1"/>
          <p:nvPr/>
        </p:nvSpPr>
        <p:spPr>
          <a:xfrm>
            <a:off x="60420" y="5418640"/>
            <a:ext cx="8783666" cy="138499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GB" sz="1050" b="1" dirty="0"/>
              <a:t>Simple </a:t>
            </a:r>
            <a:r>
              <a:rPr lang="en-GB" sz="1050" dirty="0"/>
              <a:t>(5-10 indicators; 65% accuracy, 93% interpretability). B</a:t>
            </a:r>
            <a:r>
              <a:rPr lang="en-US" sz="1050" dirty="0" err="1"/>
              <a:t>asic</a:t>
            </a:r>
            <a:r>
              <a:rPr lang="en-US" sz="1050" dirty="0"/>
              <a:t> signals approach using key macro-financial variables (e.g. Credit to GDP ratio), based on threshold models, easier interpretation (the Policy makers can easily understand "if credit grows &gt;9% above trend, crisis risk increases“).</a:t>
            </a:r>
            <a:endParaRPr lang="en-GB" sz="1050" dirty="0"/>
          </a:p>
          <a:p>
            <a:r>
              <a:rPr lang="en-GB" sz="1050" b="1" dirty="0"/>
              <a:t>Moderate</a:t>
            </a:r>
            <a:r>
              <a:rPr lang="en-GB" sz="1050" dirty="0"/>
              <a:t> (20-30 indicators; 74% accuracy, 75% interpretability). E</a:t>
            </a:r>
            <a:r>
              <a:rPr lang="en-US" sz="1050" dirty="0" err="1"/>
              <a:t>nhanced</a:t>
            </a:r>
            <a:r>
              <a:rPr lang="en-US" sz="1050" dirty="0"/>
              <a:t> signals incorporating broader economic dimensions (e.g. banking sector health metrics), based on Logit regression with multiple dimensions. Good explainability, each indicator's contribution can be clearly identified.</a:t>
            </a:r>
            <a:endParaRPr lang="en-GB" sz="1050" u="sng" dirty="0"/>
          </a:p>
          <a:p>
            <a:r>
              <a:rPr lang="en-GB" sz="1050" b="1" dirty="0"/>
              <a:t>Complex </a:t>
            </a:r>
            <a:r>
              <a:rPr lang="en-GB" sz="1050" dirty="0"/>
              <a:t>(40-50 indicators; 81% accuracy, 50% interpretability). </a:t>
            </a:r>
            <a:r>
              <a:rPr lang="en-US" sz="1050" dirty="0"/>
              <a:t>Comprehensive multi-dimensional analysis including network effects (e.g. market sentiment indicators, sectoral credit data). Random Forest, ensemble methods. Difficult interpretation - create "black box" effects.</a:t>
            </a:r>
          </a:p>
          <a:p>
            <a:r>
              <a:rPr lang="en-GB" sz="1050" b="1" dirty="0"/>
              <a:t>Very Complex </a:t>
            </a:r>
            <a:r>
              <a:rPr lang="en-GB" sz="1050" dirty="0"/>
              <a:t>(60+ indicators; 87% accuracy, 30% interpretability). </a:t>
            </a:r>
            <a:r>
              <a:rPr lang="en-US" sz="1050" dirty="0"/>
              <a:t>Extensive feature sets and non-linear interactions (complex indicators plus alternative data sources e.g. social media sentiment). Deep Learning, neural networks with multiple hidden layers. Very hard to interpret the parameter interactions.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3596967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97FE4A-FEEE-B3B1-2F5D-BD1AD8A9E49C}"/>
              </a:ext>
            </a:extLst>
          </p:cNvPr>
          <p:cNvSpPr txBox="1"/>
          <p:nvPr/>
        </p:nvSpPr>
        <p:spPr>
          <a:xfrm>
            <a:off x="1706038" y="270459"/>
            <a:ext cx="71884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Early Warning Threshold Selection: Balancing Detection and False Alarms - Use Case: BIS Credit-to-GDP Gap Framework (I)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0A4BC4-B659-204D-E97D-A683E74FD2C3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C11263-2184-9384-80A4-E6E090616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588" y="1673628"/>
            <a:ext cx="8804366" cy="3214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2F6007-5847-F975-0164-DFF910BF3FF1}"/>
              </a:ext>
            </a:extLst>
          </p:cNvPr>
          <p:cNvSpPr txBox="1"/>
          <p:nvPr/>
        </p:nvSpPr>
        <p:spPr>
          <a:xfrm>
            <a:off x="400594" y="4791497"/>
            <a:ext cx="841003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i="1" dirty="0"/>
              <a:t>Figure 3: </a:t>
            </a:r>
            <a:r>
              <a:rPr lang="en-GB" sz="1050" i="1" dirty="0"/>
              <a:t>BIS Credit-to-GDP Gap analysis demonstrating threshold selection trade-offs, </a:t>
            </a:r>
            <a:r>
              <a:rPr lang="en-GB" sz="1050" i="1" dirty="0" err="1"/>
              <a:t>Drehmann</a:t>
            </a:r>
            <a:r>
              <a:rPr lang="en-GB" sz="1050" i="1" dirty="0"/>
              <a:t>, M. &amp; </a:t>
            </a:r>
            <a:r>
              <a:rPr lang="en-GB" sz="1050" i="1" dirty="0" err="1"/>
              <a:t>Juselius</a:t>
            </a:r>
            <a:r>
              <a:rPr lang="en-GB" sz="1050" i="1" dirty="0"/>
              <a:t>, M. (2014)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7FB01C-AAC0-2A08-F877-7AC48717AFC6}"/>
              </a:ext>
            </a:extLst>
          </p:cNvPr>
          <p:cNvSpPr txBox="1"/>
          <p:nvPr/>
        </p:nvSpPr>
        <p:spPr>
          <a:xfrm>
            <a:off x="400594" y="5161520"/>
            <a:ext cx="8174899" cy="138499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/>
              <a:t>• </a:t>
            </a:r>
            <a:r>
              <a:rPr lang="en-US" sz="1200" b="1" dirty="0"/>
              <a:t>High Detection Rate</a:t>
            </a:r>
            <a:r>
              <a:rPr lang="en-US" sz="1200" dirty="0"/>
              <a:t>: Captures 90% of systemic banking crises, providing reliable early warning.</a:t>
            </a:r>
          </a:p>
          <a:p>
            <a:r>
              <a:rPr lang="en-US" sz="1200" dirty="0"/>
              <a:t>• </a:t>
            </a:r>
            <a:r>
              <a:rPr lang="en-US" sz="1200" b="1" dirty="0"/>
              <a:t>Low rate of False Alarms</a:t>
            </a:r>
            <a:r>
              <a:rPr lang="en-US" sz="1200" dirty="0"/>
              <a:t>: 25% false positive rate maintains policy credibility—too many false alarms and regulators stop paying attention.</a:t>
            </a:r>
          </a:p>
          <a:p>
            <a:r>
              <a:rPr lang="en-US" sz="1200" dirty="0"/>
              <a:t>• </a:t>
            </a:r>
            <a:r>
              <a:rPr lang="en-US" sz="1200" b="1" dirty="0"/>
              <a:t>Sufficient Lead Time</a:t>
            </a:r>
            <a:r>
              <a:rPr lang="en-US" sz="1200" dirty="0"/>
              <a:t>: Provides 5-10 quarters advance warning, giving policymakers time to implement countercyclical measures.</a:t>
            </a:r>
          </a:p>
          <a:p>
            <a:r>
              <a:rPr lang="en-US" sz="1200" dirty="0"/>
              <a:t>• </a:t>
            </a:r>
            <a:r>
              <a:rPr lang="en-US" sz="1200" b="1" dirty="0"/>
              <a:t>Global Adoption: </a:t>
            </a:r>
            <a:r>
              <a:rPr lang="en-US" sz="1200" dirty="0"/>
              <a:t>Basel III incorporated this threshold for capital buffer requirements, demonstrating how visualization research translates to operational policy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054976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17BB7-F52C-6121-13DF-4E2F782B8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FB0279-9826-48C0-5086-977517F60CB6}"/>
              </a:ext>
            </a:extLst>
          </p:cNvPr>
          <p:cNvSpPr txBox="1"/>
          <p:nvPr/>
        </p:nvSpPr>
        <p:spPr>
          <a:xfrm>
            <a:off x="1706038" y="270459"/>
            <a:ext cx="71884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</a:rPr>
              <a:t>Early Warning Threshold Selection: Balancing Detection and False Alarms - Use Case: BIS Credit-to-GDP Gap Framework (II)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49934F-F50E-B40E-2E64-8614BD1CDFB0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7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FD147D0-EAA8-F59F-76CB-CFBA01703DD4}"/>
              </a:ext>
            </a:extLst>
          </p:cNvPr>
          <p:cNvGraphicFramePr>
            <a:graphicFrameLocks noGrp="1"/>
          </p:cNvGraphicFramePr>
          <p:nvPr/>
        </p:nvGraphicFramePr>
        <p:xfrm>
          <a:off x="912223" y="3048222"/>
          <a:ext cx="5943600" cy="3642360"/>
        </p:xfrm>
        <a:graphic>
          <a:graphicData uri="http://schemas.openxmlformats.org/drawingml/2006/table">
            <a:tbl>
              <a:tblPr/>
              <a:tblGrid>
                <a:gridCol w="2971800">
                  <a:extLst>
                    <a:ext uri="{9D8B030D-6E8A-4147-A177-3AD203B41FA5}">
                      <a16:colId xmlns:a16="http://schemas.microsoft.com/office/drawing/2014/main" val="4193162701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18334399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200" b="1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Academic Research: Logit Models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buNone/>
                      </a:pPr>
                      <a:r>
                        <a:rPr lang="en-GB" sz="1200" i="1" dirty="0">
                          <a:solidFill>
                            <a:srgbClr val="E8EEF5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Performance-Optimized Approach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114300" marR="114300" marT="63500" marB="63500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5A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200" b="1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Basel III: Simple Threshold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buNone/>
                      </a:pPr>
                      <a:r>
                        <a:rPr lang="en-GB" sz="1200" i="1" dirty="0">
                          <a:solidFill>
                            <a:srgbClr val="FFF7ED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Policy-Feasible Implementation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114300" marR="114300" marT="63500" marB="63500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5A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9576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600"/>
                        </a:spcAft>
                        <a:buNone/>
                      </a:pPr>
                      <a:r>
                        <a:rPr lang="en-GB" sz="1200" b="1" dirty="0">
                          <a:solidFill>
                            <a:srgbClr val="2C5AA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Advantages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Higher predictive accuracy (AUC ~0.82)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Multi-indicator integration capability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Probability-based decision framework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Flexible calibration options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Superior statistical properties</a:t>
                      </a:r>
                    </a:p>
                  </a:txBody>
                  <a:tcPr marL="114300" marR="114300" marT="63500" marB="63500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600"/>
                        </a:spcAft>
                        <a:buNone/>
                      </a:pPr>
                      <a:r>
                        <a:rPr lang="en-GB" sz="1200" b="1" dirty="0">
                          <a:solidFill>
                            <a:srgbClr val="C55A11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Regulatory Advantages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Transparent and legally defensible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Minimal data requirements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Cross-country harmonization enabled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Low Model Risk Management burden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Clear activation trigger for buffers</a:t>
                      </a:r>
                    </a:p>
                  </a:txBody>
                  <a:tcPr marL="114300" marR="114300" marT="63500" marB="63500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31361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600"/>
                        </a:spcAft>
                        <a:buNone/>
                      </a:pPr>
                      <a:r>
                        <a:rPr lang="en-GB" sz="1200" b="1" dirty="0">
                          <a:solidFill>
                            <a:srgbClr val="BE123C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Implementation Barriers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"Black box" perception by policymakers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Complex model governance requirements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Data requirements across jurisdictions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Difficult to defend in legal challenges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Parameter uncertainty and drift</a:t>
                      </a:r>
                    </a:p>
                  </a:txBody>
                  <a:tcPr marL="114300" marR="114300" marT="63500" marB="63500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600"/>
                        </a:spcAft>
                        <a:buNone/>
                      </a:pPr>
                      <a:r>
                        <a:rPr lang="en-GB" sz="1200" b="1" dirty="0">
                          <a:solidFill>
                            <a:srgbClr val="BE123C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Trade-offs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Moderate predictive accuracy (AUC ~0.75)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Single-indicator limitation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Higher false alarm rate (~25%)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Less flexible calibration</a:t>
                      </a:r>
                    </a:p>
                    <a:p>
                      <a:pPr marL="342900" lvl="0" indent="-342900">
                        <a:buFont typeface="Arial" panose="020B0604020202020204" pitchFamily="34" charset="0"/>
                        <a:buChar char="•"/>
                      </a:pPr>
                      <a:r>
                        <a:rPr lang="en-GB" sz="1200" dirty="0">
                          <a:effectLst/>
                          <a:latin typeface="+mn-lt"/>
                          <a:ea typeface="Arial" panose="020B0604020202020204" pitchFamily="34" charset="0"/>
                        </a:rPr>
                        <a:t>Potential for threshold gaming</a:t>
                      </a:r>
                    </a:p>
                  </a:txBody>
                  <a:tcPr marL="114300" marR="114300" marT="63500" marB="63500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292543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C0BC26D-848D-4633-0915-BFFECB8B4B21}"/>
              </a:ext>
            </a:extLst>
          </p:cNvPr>
          <p:cNvSpPr txBox="1"/>
          <p:nvPr/>
        </p:nvSpPr>
        <p:spPr>
          <a:xfrm>
            <a:off x="207780" y="1746075"/>
            <a:ext cx="8769532" cy="120032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Economic crisis prediction research reveals </a:t>
            </a:r>
            <a:r>
              <a:rPr lang="en-US" sz="1200" b="1" dirty="0"/>
              <a:t>a fundamental tension</a:t>
            </a:r>
            <a:r>
              <a:rPr lang="en-US" sz="1200" dirty="0"/>
              <a:t>: the </a:t>
            </a:r>
            <a:r>
              <a:rPr lang="en-US" sz="1200" b="1" dirty="0"/>
              <a:t>most statistically accurate models may not be the most useful </a:t>
            </a:r>
            <a:r>
              <a:rPr lang="en-US" sz="1200" dirty="0"/>
              <a:t>for regulatory policy.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Basel III adopted a simple </a:t>
            </a:r>
            <a:r>
              <a:rPr lang="en-US" sz="1200" b="1" dirty="0"/>
              <a:t>threshold-based</a:t>
            </a:r>
            <a:r>
              <a:rPr lang="en-US" sz="1200" dirty="0"/>
              <a:t> approach.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This decision reflects the trade-offs between statistical optimality and operational feasibility.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Regulatory frameworks prioritize transparency, legal defensibility, and operational feasibility over marginal predictive gains.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Simple rule consistently implemented outperforms a complex model that faces governance challenges and resistance to adoption.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190777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2131E-90C2-2CDA-15DB-050D9D792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1B562B6-38F8-D72B-49E1-3C836F0A01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486448"/>
              </p:ext>
            </p:extLst>
          </p:nvPr>
        </p:nvGraphicFramePr>
        <p:xfrm>
          <a:off x="4572000" y="3215967"/>
          <a:ext cx="4032070" cy="3350831"/>
        </p:xfrm>
        <a:graphic>
          <a:graphicData uri="http://schemas.openxmlformats.org/drawingml/2006/table">
            <a:tbl>
              <a:tblPr firstRow="1" firstCol="1" bandRow="1"/>
              <a:tblGrid>
                <a:gridCol w="1959429">
                  <a:extLst>
                    <a:ext uri="{9D8B030D-6E8A-4147-A177-3AD203B41FA5}">
                      <a16:colId xmlns:a16="http://schemas.microsoft.com/office/drawing/2014/main" val="3164788663"/>
                    </a:ext>
                  </a:extLst>
                </a:gridCol>
                <a:gridCol w="2072641">
                  <a:extLst>
                    <a:ext uri="{9D8B030D-6E8A-4147-A177-3AD203B41FA5}">
                      <a16:colId xmlns:a16="http://schemas.microsoft.com/office/drawing/2014/main" val="1535438188"/>
                    </a:ext>
                  </a:extLst>
                </a:gridCol>
              </a:tblGrid>
              <a:tr h="2036131"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  <a:buNone/>
                      </a:pPr>
                      <a:r>
                        <a:rPr lang="en-GB" sz="14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BLACK BOX</a:t>
                      </a:r>
                      <a:endParaRPr lang="en-GB" sz="14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spcAft>
                          <a:spcPts val="1800"/>
                        </a:spcAft>
                        <a:buNone/>
                      </a:pPr>
                      <a:r>
                        <a:rPr lang="en-GB" sz="1200" i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Current ML Models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buNone/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High accuracy but policymakers can't trust opaque outputs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127000" marR="127000" marT="127000" marB="12700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400" b="1" dirty="0">
                          <a:solidFill>
                            <a:srgbClr val="00AA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THIS RESEARCH</a:t>
                      </a:r>
                      <a:endParaRPr lang="en-GB" sz="14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spcAft>
                          <a:spcPts val="1200"/>
                        </a:spcAft>
                        <a:buNone/>
                      </a:pPr>
                      <a:r>
                        <a:rPr lang="en-GB" sz="1400" b="1" dirty="0">
                          <a:solidFill>
                            <a:srgbClr val="00AA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TARGET </a:t>
                      </a:r>
                      <a:endParaRPr lang="en-GB" sz="14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spcAft>
                          <a:spcPts val="600"/>
                        </a:spcAft>
                        <a:buNone/>
                      </a:pPr>
                      <a:r>
                        <a:rPr lang="en-GB" sz="1200" i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Explainable ML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spcAft>
                          <a:spcPts val="1200"/>
                        </a:spcAft>
                        <a:buNone/>
                      </a:pPr>
                      <a:r>
                        <a:rPr lang="en-GB" sz="1200" i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(</a:t>
                      </a:r>
                      <a:r>
                        <a:rPr lang="en-GB" sz="1200" i="1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Ariu</a:t>
                      </a:r>
                      <a:r>
                        <a:rPr lang="en-GB" sz="1200" i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 et al. 2020)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buNone/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High accuracy WITH interpretability through SHAP/LIME + visualisation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127000" marR="127000" marT="127000" marB="12700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AA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AA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AA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F7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456899"/>
                  </a:ext>
                </a:extLst>
              </a:tr>
              <a:tr h="13147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Neither accurate nor understandable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127000" marR="127000" marT="127000" marB="12700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400"/>
                        </a:spcAft>
                        <a:buNone/>
                      </a:pPr>
                      <a:r>
                        <a:rPr lang="en-GB" sz="1400" b="1" dirty="0">
                          <a:solidFill>
                            <a:srgbClr val="FF8C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TRADITIONAL</a:t>
                      </a:r>
                      <a:endParaRPr lang="en-GB" sz="14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spcAft>
                          <a:spcPts val="1200"/>
                        </a:spcAft>
                        <a:buNone/>
                      </a:pPr>
                      <a:r>
                        <a:rPr lang="en-GB" sz="1400" b="1" dirty="0">
                          <a:solidFill>
                            <a:srgbClr val="FF8C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SIMPLE MODELS</a:t>
                      </a:r>
                      <a:endParaRPr lang="en-GB" sz="14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  <a:p>
                      <a:pPr algn="ctr">
                        <a:spcAft>
                          <a:spcPts val="1800"/>
                        </a:spcAft>
                        <a:buNone/>
                      </a:pPr>
                      <a:r>
                        <a:rPr lang="en-GB" sz="1200" i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Logit, Thresholds 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 panose="020B0604020202020204" pitchFamily="34" charset="0"/>
                        </a:rPr>
                        <a:t>Transparent but frequent false alarms</a:t>
                      </a:r>
                      <a:endParaRPr lang="en-GB" sz="1200" dirty="0"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127000" marR="127000" marT="127000" marB="12700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AA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174716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BC227B0-9EAF-82CE-7D32-F64D3F9E5FAA}"/>
              </a:ext>
            </a:extLst>
          </p:cNvPr>
          <p:cNvSpPr txBox="1"/>
          <p:nvPr/>
        </p:nvSpPr>
        <p:spPr>
          <a:xfrm>
            <a:off x="1862792" y="421409"/>
            <a:ext cx="71884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002060"/>
                </a:solidFill>
                <a:latin typeface="arial" panose="020B0604020202020204" pitchFamily="34" charset="0"/>
              </a:rPr>
              <a:t>The Interpretability-Accuracy Paradox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507BA-EB66-E80A-647F-50CC6E86BB92}"/>
              </a:ext>
            </a:extLst>
          </p:cNvPr>
          <p:cNvSpPr txBox="1"/>
          <p:nvPr/>
        </p:nvSpPr>
        <p:spPr>
          <a:xfrm>
            <a:off x="539931" y="1735278"/>
            <a:ext cx="8064139" cy="123880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Modern machine learning models achieve higher statistical accuracy (AUC 0.81-0.87) but create "</a:t>
            </a:r>
            <a:r>
              <a:rPr lang="en-US" sz="1100" b="1" dirty="0"/>
              <a:t>black box</a:t>
            </a:r>
            <a:r>
              <a:rPr lang="en-US" sz="1100" dirty="0"/>
              <a:t>" systems that policymakers cannot interpret or trust. Traditional simple models offer transparency but sacrifice predictive power (AUC 0.65-0.75).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/>
              <a:t>High accuracy + Low interpretability → Policymakers cannot justify interventions based on opaque outputs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50" dirty="0"/>
              <a:t>Low accuracy + High interpretability → Frequent false alarms erode credibility and lead to policy inaction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50" dirty="0"/>
              <a:t>Current approaches force a binary choice between accuracy and interpretability.</a:t>
            </a:r>
          </a:p>
          <a:p>
            <a:pPr lvl="0"/>
            <a:r>
              <a:rPr lang="en-US" sz="1050" b="1" dirty="0"/>
              <a:t>This research demonstrates that high accuracy and high interpretability are </a:t>
            </a:r>
            <a:r>
              <a:rPr lang="en-US" sz="1050" b="1" u="sng" dirty="0"/>
              <a:t>NOT</a:t>
            </a:r>
            <a:r>
              <a:rPr lang="en-US" sz="1050" b="1" dirty="0"/>
              <a:t> mutually exclusive through explainable AI (</a:t>
            </a:r>
            <a:r>
              <a:rPr lang="en-US" sz="1050" b="1" dirty="0" err="1"/>
              <a:t>Ariu</a:t>
            </a:r>
            <a:r>
              <a:rPr lang="en-US" sz="1050" b="1" dirty="0"/>
              <a:t> et al. 2020) and enhanced </a:t>
            </a:r>
            <a:r>
              <a:rPr lang="en-US" sz="1050" b="1" dirty="0" err="1"/>
              <a:t>visualisation</a:t>
            </a:r>
            <a:r>
              <a:rPr lang="en-US" sz="1050" b="1" dirty="0"/>
              <a:t>.</a:t>
            </a:r>
            <a:endParaRPr lang="en-GB" sz="11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3A96F-B150-C15F-DB89-D7B9FA6845AA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3F6C66-1789-9473-510E-F26D4744F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45" y="3033108"/>
            <a:ext cx="4114800" cy="32797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460D48-56C3-1121-47E4-756B97A100D9}"/>
              </a:ext>
            </a:extLst>
          </p:cNvPr>
          <p:cNvSpPr txBox="1"/>
          <p:nvPr/>
        </p:nvSpPr>
        <p:spPr>
          <a:xfrm>
            <a:off x="182880" y="6312883"/>
            <a:ext cx="434557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1" dirty="0"/>
              <a:t>Figure 4: </a:t>
            </a:r>
            <a:r>
              <a:rPr lang="en-US" sz="900" i="1" dirty="0"/>
              <a:t>Private sector debt analysis showing accumulation patterns and sustainability thresholds across economic cycles. Rising debt-to-GDP ratios above historical trends signal increased crisis risk. </a:t>
            </a:r>
            <a:r>
              <a:rPr lang="en-US" sz="900" dirty="0"/>
              <a:t>Claessens &amp; Kose (2014) and Reinhart &amp; Rogoff (2009).</a:t>
            </a:r>
            <a:endParaRPr lang="en-GB" sz="900" i="1" dirty="0"/>
          </a:p>
        </p:txBody>
      </p:sp>
    </p:spTree>
    <p:extLst>
      <p:ext uri="{BB962C8B-B14F-4D97-AF65-F5344CB8AC3E}">
        <p14:creationId xmlns:p14="http://schemas.microsoft.com/office/powerpoint/2010/main" val="712107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0D725E-B520-F665-1070-E3961CA0F9C4}"/>
              </a:ext>
            </a:extLst>
          </p:cNvPr>
          <p:cNvSpPr txBox="1"/>
          <p:nvPr/>
        </p:nvSpPr>
        <p:spPr>
          <a:xfrm>
            <a:off x="1955557" y="421409"/>
            <a:ext cx="71884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2060"/>
                </a:solidFill>
                <a:latin typeface="arial" panose="020B0604020202020204" pitchFamily="34" charset="0"/>
              </a:rPr>
              <a:t>Machine Learning &amp; Visual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5F831C-DFF0-AEBD-AA44-140D62F133B1}"/>
              </a:ext>
            </a:extLst>
          </p:cNvPr>
          <p:cNvSpPr txBox="1"/>
          <p:nvPr/>
        </p:nvSpPr>
        <p:spPr>
          <a:xfrm>
            <a:off x="8810625" y="6546515"/>
            <a:ext cx="333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75BF41-ABF7-72BF-85AA-6893F0495349}"/>
              </a:ext>
            </a:extLst>
          </p:cNvPr>
          <p:cNvSpPr txBox="1"/>
          <p:nvPr/>
        </p:nvSpPr>
        <p:spPr>
          <a:xfrm>
            <a:off x="227388" y="6396474"/>
            <a:ext cx="3584517" cy="407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i="1" dirty="0"/>
              <a:t>Figure 5:</a:t>
            </a:r>
            <a:r>
              <a:rPr lang="en-US" sz="1050" i="1" dirty="0"/>
              <a:t> PCA 3D Visualization - Clustering of Economic States, </a:t>
            </a:r>
            <a:r>
              <a:rPr lang="en-GB" sz="1000" dirty="0"/>
              <a:t>Beutel et al. (2019)</a:t>
            </a:r>
            <a:endParaRPr lang="en-GB" sz="10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FC47C8-3BD2-518D-8CF1-57E5B19624D0}"/>
              </a:ext>
            </a:extLst>
          </p:cNvPr>
          <p:cNvSpPr txBox="1"/>
          <p:nvPr/>
        </p:nvSpPr>
        <p:spPr>
          <a:xfrm>
            <a:off x="69668" y="1706879"/>
            <a:ext cx="9004663" cy="41549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Machine learning integration with visualization techniques enables dimensionality reduction and pattern recognition across high-dimensional indicator spaces.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Important caveats exist regarding what ML models actually detect versus what they discover.</a:t>
            </a:r>
            <a:endParaRPr lang="en-GB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BF1964-467B-AB11-5461-04A4B629D31C}"/>
              </a:ext>
            </a:extLst>
          </p:cNvPr>
          <p:cNvSpPr txBox="1"/>
          <p:nvPr/>
        </p:nvSpPr>
        <p:spPr>
          <a:xfrm>
            <a:off x="69667" y="2153563"/>
            <a:ext cx="90046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1"/>
                </a:solidFill>
              </a:rPr>
              <a:t>ROC Curve Analysis:</a:t>
            </a:r>
          </a:p>
          <a:p>
            <a:r>
              <a:rPr lang="en-US" sz="1050" dirty="0"/>
              <a:t>Alessi &amp; Detken (2018) demonstrated how Receiver Operating Characteristic (ROC) curves provide visual performance evaluation across classification thresholds, enabling assessment of sensitivity-specificity trade-offs critical for policy threshold setting. ROC curves plot True Positive Rate (sensitivity) against False Positive Rate (1-specificity) at various decision thresholds.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chemeClr val="accent1"/>
                </a:solidFill>
              </a:rPr>
              <a:t>Dimensional Reduction: PCA 3D Visualization</a:t>
            </a:r>
            <a:endParaRPr lang="en-GB" sz="1050" b="1" dirty="0">
              <a:solidFill>
                <a:schemeClr val="accent1"/>
              </a:solidFill>
            </a:endParaRPr>
          </a:p>
          <a:p>
            <a:r>
              <a:rPr lang="en-US" sz="1050" dirty="0"/>
              <a:t>Beutel et al. (2019) applied </a:t>
            </a:r>
            <a:r>
              <a:rPr lang="en-US" sz="1050" b="1" dirty="0"/>
              <a:t>Principal Component Analysis </a:t>
            </a:r>
            <a:r>
              <a:rPr lang="en-US" sz="1050" dirty="0"/>
              <a:t>(PCA) and t-SNE to compress high-dimensional financial indicator spaces (60+ indicators) into dimensional visualizations, revealing clustering patterns and crisis proximity that would be invisible in raw tabular data.</a:t>
            </a:r>
            <a:endParaRPr lang="en-GB" sz="1050" dirty="0"/>
          </a:p>
          <a:p>
            <a:endParaRPr lang="en-GB" sz="10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CF4F5F-4A3E-2E48-A0D9-29972A728A8C}"/>
              </a:ext>
            </a:extLst>
          </p:cNvPr>
          <p:cNvSpPr txBox="1"/>
          <p:nvPr/>
        </p:nvSpPr>
        <p:spPr>
          <a:xfrm>
            <a:off x="4432664" y="3368573"/>
            <a:ext cx="4377961" cy="33239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/>
              <a:t>The 3D visualization reduces 60 macro-financial indicators to three principal components explaining variance across economic states. The visualization shows three distinct clusters represented by different markers: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/>
              <a:t>Normal Periods </a:t>
            </a:r>
            <a:r>
              <a:rPr lang="en-US" sz="1050" dirty="0"/>
              <a:t>(n=200, blue circles) that represent stable economic conditions.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/>
              <a:t>Pre-Crisis Periods </a:t>
            </a:r>
            <a:r>
              <a:rPr lang="en-US" sz="1050" dirty="0"/>
              <a:t>(n=50, orange circles) a transitional cluster between normal and crisis states (characterized by above-trend economic expansion, rising asset price volatility, rapid credit growth).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 dirty="0"/>
              <a:t>Crisis Periods </a:t>
            </a:r>
            <a:r>
              <a:rPr lang="en-US" sz="1050" dirty="0"/>
              <a:t>(n=40, green circles), characterized by severe GDP contraction, extreme market volatility and systemic banking stress.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The three principal components represent: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50" dirty="0"/>
              <a:t>PC1 ~ 35% of variance capturing Economic Activity based on dominant loadings.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50" dirty="0"/>
              <a:t>PC2 ~ 25% of variance based on Financial Volatility related indicators.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50" dirty="0"/>
              <a:t>PC3 captures residual variation.</a:t>
            </a:r>
            <a:endParaRPr lang="en-GB" sz="1050" dirty="0"/>
          </a:p>
          <a:p>
            <a:r>
              <a:rPr lang="en-US" sz="1050" dirty="0"/>
              <a:t>Clusters illustrate how PCA can separate normal, pre-crisis, and crisis periods without relying on explicit network connections. </a:t>
            </a:r>
          </a:p>
          <a:p>
            <a:r>
              <a:rPr lang="en-US" sz="1050" dirty="0"/>
              <a:t>It supports interpretability by allowing policymakers to observe transitions directly in reduced-dimensional space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0A5DAF-A878-7DE8-03D4-88F82C8BA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88" y="3429000"/>
            <a:ext cx="4169592" cy="300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6889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28442</TotalTime>
  <Words>4168</Words>
  <Application>Microsoft Office PowerPoint</Application>
  <PresentationFormat>On-screen Show (4:3)</PresentationFormat>
  <Paragraphs>334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Aptos</vt:lpstr>
      <vt:lpstr>Arial</vt:lpstr>
      <vt:lpstr>Arial</vt:lpstr>
      <vt:lpstr>Calibri</vt:lpstr>
      <vt:lpstr>Lato</vt:lpstr>
      <vt:lpstr>Montserrat</vt:lpstr>
      <vt:lpstr>Montserrat Medium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Brazier, Suzanne C</dc:creator>
  <cp:lastModifiedBy>pavlos papachristos</cp:lastModifiedBy>
  <cp:revision>544</cp:revision>
  <dcterms:created xsi:type="dcterms:W3CDTF">2019-05-01T15:27:08Z</dcterms:created>
  <dcterms:modified xsi:type="dcterms:W3CDTF">2026-01-08T19:36:11Z</dcterms:modified>
</cp:coreProperties>
</file>

<file path=docProps/thumbnail.jpeg>
</file>